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Lst>
  <p:notesMasterIdLst>
    <p:notesMasterId r:id="rId17"/>
  </p:notesMasterIdLst>
  <p:sldIdLst>
    <p:sldId id="4132" r:id="rId2"/>
    <p:sldId id="259" r:id="rId3"/>
    <p:sldId id="4133" r:id="rId4"/>
    <p:sldId id="4116" r:id="rId5"/>
    <p:sldId id="4129" r:id="rId6"/>
    <p:sldId id="4128" r:id="rId7"/>
    <p:sldId id="4131" r:id="rId8"/>
    <p:sldId id="4130" r:id="rId9"/>
    <p:sldId id="4123" r:id="rId10"/>
    <p:sldId id="4126" r:id="rId11"/>
    <p:sldId id="4137" r:id="rId12"/>
    <p:sldId id="4127" r:id="rId13"/>
    <p:sldId id="257" r:id="rId14"/>
    <p:sldId id="258" r:id="rId15"/>
    <p:sldId id="4134" r:id="rId16"/>
  </p:sldIdLst>
  <p:sldSz cx="9906000" cy="6858000" type="A4"/>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E4B2"/>
    <a:srgbClr val="67BD45"/>
    <a:srgbClr val="E1F2DA"/>
    <a:srgbClr val="DC2CBA"/>
    <a:srgbClr val="FFFF00"/>
    <a:srgbClr val="41FF4A"/>
    <a:srgbClr val="EE1C25"/>
    <a:srgbClr val="004684"/>
    <a:srgbClr val="616161"/>
    <a:srgbClr val="36653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226CA2-253F-4ECE-BA99-4A7B9D441738}" v="22" dt="2026-10-11T11:47:47.898"/>
  </p1510:revLst>
</p1510:revInfo>
</file>

<file path=ppt/tableStyles.xml><?xml version="1.0" encoding="utf-8"?>
<a:tblStyleLst xmlns:a="http://schemas.openxmlformats.org/drawingml/2006/main" def="{5C22544A-7EE6-4342-B048-85BDC9FD1C3A}">
  <a:tblStyle styleId="{5C22544A-7EE6-4342-B048-85BDC9FD1C3A}" styleName="Mellemlayout 2 - Markerin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llemlayout 2 - Markering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940675A-B579-460E-94D1-54222C63F5DA}" styleName="Ingen typografi, tabelgitter">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75464" autoAdjust="0"/>
  </p:normalViewPr>
  <p:slideViewPr>
    <p:cSldViewPr snapToGrid="0">
      <p:cViewPr varScale="1">
        <p:scale>
          <a:sx n="64" d="100"/>
          <a:sy n="64" d="100"/>
        </p:scale>
        <p:origin x="1208" y="48"/>
      </p:cViewPr>
      <p:guideLst/>
    </p:cSldViewPr>
  </p:slideViewPr>
  <p:notesTextViewPr>
    <p:cViewPr>
      <p:scale>
        <a:sx n="3" d="2"/>
        <a:sy n="3" d="2"/>
      </p:scale>
      <p:origin x="0" y="0"/>
    </p:cViewPr>
  </p:notesTextViewPr>
  <p:sorterViewPr>
    <p:cViewPr varScale="1">
      <p:scale>
        <a:sx n="1" d="1"/>
        <a:sy n="1" d="1"/>
      </p:scale>
      <p:origin x="0" y="-284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øren Møller-Damgaard" userId="7ede83f61a764e32" providerId="LiveId" clId="{2110B811-2E48-4536-8428-EC602286C4DA}"/>
    <pc:docChg chg="undo custSel addSld delSld modSld">
      <pc:chgData name="Søren Møller-Damgaard" userId="7ede83f61a764e32" providerId="LiveId" clId="{2110B811-2E48-4536-8428-EC602286C4DA}" dt="2026-10-11T11:50:41.980" v="179" actId="14100"/>
      <pc:docMkLst>
        <pc:docMk/>
      </pc:docMkLst>
      <pc:sldChg chg="addSp delSp modSp mod">
        <pc:chgData name="Søren Møller-Damgaard" userId="7ede83f61a764e32" providerId="LiveId" clId="{2110B811-2E48-4536-8428-EC602286C4DA}" dt="2026-10-11T10:07:35.154" v="62"/>
        <pc:sldMkLst>
          <pc:docMk/>
          <pc:sldMk cId="2169192827" sldId="257"/>
        </pc:sldMkLst>
        <pc:spChg chg="add del mod">
          <ac:chgData name="Søren Møller-Damgaard" userId="7ede83f61a764e32" providerId="LiveId" clId="{2110B811-2E48-4536-8428-EC602286C4DA}" dt="2026-10-11T10:06:39.053" v="56" actId="478"/>
          <ac:spMkLst>
            <pc:docMk/>
            <pc:sldMk cId="2169192827" sldId="257"/>
            <ac:spMk id="4" creationId="{B583B559-4315-2446-7FA8-043E7A64C89C}"/>
          </ac:spMkLst>
        </pc:spChg>
        <pc:spChg chg="add mod">
          <ac:chgData name="Søren Møller-Damgaard" userId="7ede83f61a764e32" providerId="LiveId" clId="{2110B811-2E48-4536-8428-EC602286C4DA}" dt="2026-10-11T10:07:35.154" v="62"/>
          <ac:spMkLst>
            <pc:docMk/>
            <pc:sldMk cId="2169192827" sldId="257"/>
            <ac:spMk id="5" creationId="{7CABE639-2530-CB7A-7802-6DE42D0C81F5}"/>
          </ac:spMkLst>
        </pc:spChg>
      </pc:sldChg>
      <pc:sldChg chg="addSp delSp modSp mod">
        <pc:chgData name="Søren Møller-Damgaard" userId="7ede83f61a764e32" providerId="LiveId" clId="{2110B811-2E48-4536-8428-EC602286C4DA}" dt="2026-10-11T10:08:43.233" v="73" actId="1076"/>
        <pc:sldMkLst>
          <pc:docMk/>
          <pc:sldMk cId="3795847518" sldId="258"/>
        </pc:sldMkLst>
        <pc:spChg chg="add del mod">
          <ac:chgData name="Søren Møller-Damgaard" userId="7ede83f61a764e32" providerId="LiveId" clId="{2110B811-2E48-4536-8428-EC602286C4DA}" dt="2026-10-11T10:06:46.582" v="57" actId="478"/>
          <ac:spMkLst>
            <pc:docMk/>
            <pc:sldMk cId="3795847518" sldId="258"/>
            <ac:spMk id="3" creationId="{C93A09F2-9581-CE17-B019-2442CE485344}"/>
          </ac:spMkLst>
        </pc:spChg>
        <pc:spChg chg="add mod">
          <ac:chgData name="Søren Møller-Damgaard" userId="7ede83f61a764e32" providerId="LiveId" clId="{2110B811-2E48-4536-8428-EC602286C4DA}" dt="2026-10-11T10:07:39.044" v="63"/>
          <ac:spMkLst>
            <pc:docMk/>
            <pc:sldMk cId="3795847518" sldId="258"/>
            <ac:spMk id="4" creationId="{C9CC0D84-BAAA-23CA-955C-CD2FB3350DFB}"/>
          </ac:spMkLst>
        </pc:spChg>
        <pc:spChg chg="mod">
          <ac:chgData name="Søren Møller-Damgaard" userId="7ede83f61a764e32" providerId="LiveId" clId="{2110B811-2E48-4536-8428-EC602286C4DA}" dt="2026-10-11T10:08:43.233" v="73" actId="1076"/>
          <ac:spMkLst>
            <pc:docMk/>
            <pc:sldMk cId="3795847518" sldId="258"/>
            <ac:spMk id="5" creationId="{51600ED8-9FD5-12FC-7BC0-1B25E82F0631}"/>
          </ac:spMkLst>
        </pc:spChg>
      </pc:sldChg>
      <pc:sldChg chg="addSp delSp modSp mod">
        <pc:chgData name="Søren Møller-Damgaard" userId="7ede83f61a764e32" providerId="LiveId" clId="{2110B811-2E48-4536-8428-EC602286C4DA}" dt="2026-10-11T10:07:23.016" v="61"/>
        <pc:sldMkLst>
          <pc:docMk/>
          <pc:sldMk cId="3541057689" sldId="259"/>
        </pc:sldMkLst>
        <pc:spChg chg="add del mod">
          <ac:chgData name="Søren Møller-Damgaard" userId="7ede83f61a764e32" providerId="LiveId" clId="{2110B811-2E48-4536-8428-EC602286C4DA}" dt="2026-10-11T10:06:26.290" v="55" actId="478"/>
          <ac:spMkLst>
            <pc:docMk/>
            <pc:sldMk cId="3541057689" sldId="259"/>
            <ac:spMk id="2" creationId="{05BF8569-24DD-746B-C071-3EC3D270F152}"/>
          </ac:spMkLst>
        </pc:spChg>
        <pc:spChg chg="mod">
          <ac:chgData name="Søren Møller-Damgaard" userId="7ede83f61a764e32" providerId="LiveId" clId="{2110B811-2E48-4536-8428-EC602286C4DA}" dt="2026-10-11T10:01:53.279" v="41" actId="6549"/>
          <ac:spMkLst>
            <pc:docMk/>
            <pc:sldMk cId="3541057689" sldId="259"/>
            <ac:spMk id="3" creationId="{E4008F77-27A8-4E0D-7B3E-8212E76BC49E}"/>
          </ac:spMkLst>
        </pc:spChg>
        <pc:spChg chg="add mod">
          <ac:chgData name="Søren Møller-Damgaard" userId="7ede83f61a764e32" providerId="LiveId" clId="{2110B811-2E48-4536-8428-EC602286C4DA}" dt="2026-10-11T10:07:23.016" v="61"/>
          <ac:spMkLst>
            <pc:docMk/>
            <pc:sldMk cId="3541057689" sldId="259"/>
            <ac:spMk id="4" creationId="{72A1F236-B7EF-CBE3-8042-47C9BF6A5F67}"/>
          </ac:spMkLst>
        </pc:spChg>
      </pc:sldChg>
      <pc:sldChg chg="modSp mod">
        <pc:chgData name="Søren Møller-Damgaard" userId="7ede83f61a764e32" providerId="LiveId" clId="{2110B811-2E48-4536-8428-EC602286C4DA}" dt="2026-10-11T10:12:03.793" v="81" actId="20577"/>
        <pc:sldMkLst>
          <pc:docMk/>
          <pc:sldMk cId="3943928591" sldId="4132"/>
        </pc:sldMkLst>
        <pc:spChg chg="mod">
          <ac:chgData name="Søren Møller-Damgaard" userId="7ede83f61a764e32" providerId="LiveId" clId="{2110B811-2E48-4536-8428-EC602286C4DA}" dt="2026-10-11T10:12:03.793" v="81" actId="20577"/>
          <ac:spMkLst>
            <pc:docMk/>
            <pc:sldMk cId="3943928591" sldId="4132"/>
            <ac:spMk id="3" creationId="{AC30E13A-EEB7-7699-924B-E3DE764597BD}"/>
          </ac:spMkLst>
        </pc:spChg>
        <pc:spChg chg="mod">
          <ac:chgData name="Søren Møller-Damgaard" userId="7ede83f61a764e32" providerId="LiveId" clId="{2110B811-2E48-4536-8428-EC602286C4DA}" dt="2026-10-11T10:07:13.487" v="60" actId="255"/>
          <ac:spMkLst>
            <pc:docMk/>
            <pc:sldMk cId="3943928591" sldId="4132"/>
            <ac:spMk id="4" creationId="{71F382CF-5829-E272-5CC8-862D19076526}"/>
          </ac:spMkLst>
        </pc:spChg>
      </pc:sldChg>
      <pc:sldChg chg="addSp delSp modSp mod">
        <pc:chgData name="Søren Møller-Damgaard" userId="7ede83f61a764e32" providerId="LiveId" clId="{2110B811-2E48-4536-8428-EC602286C4DA}" dt="2026-10-11T10:09:57.930" v="74"/>
        <pc:sldMkLst>
          <pc:docMk/>
          <pc:sldMk cId="1123428048" sldId="4133"/>
        </pc:sldMkLst>
        <pc:spChg chg="mod">
          <ac:chgData name="Søren Møller-Damgaard" userId="7ede83f61a764e32" providerId="LiveId" clId="{2110B811-2E48-4536-8428-EC602286C4DA}" dt="2026-10-11T10:00:32.876" v="32" actId="14100"/>
          <ac:spMkLst>
            <pc:docMk/>
            <pc:sldMk cId="1123428048" sldId="4133"/>
            <ac:spMk id="3" creationId="{1D8FC20F-FAB5-5960-C9EE-968AF61F9507}"/>
          </ac:spMkLst>
        </pc:spChg>
        <pc:spChg chg="add del mod">
          <ac:chgData name="Søren Møller-Damgaard" userId="7ede83f61a764e32" providerId="LiveId" clId="{2110B811-2E48-4536-8428-EC602286C4DA}" dt="2026-10-11T10:05:39.172" v="53" actId="478"/>
          <ac:spMkLst>
            <pc:docMk/>
            <pc:sldMk cId="1123428048" sldId="4133"/>
            <ac:spMk id="4" creationId="{62641C41-1EF3-A43F-B87E-58129E534FE9}"/>
          </ac:spMkLst>
        </pc:spChg>
        <pc:spChg chg="add mod">
          <ac:chgData name="Søren Møller-Damgaard" userId="7ede83f61a764e32" providerId="LiveId" clId="{2110B811-2E48-4536-8428-EC602286C4DA}" dt="2026-10-11T10:05:19.141" v="49"/>
          <ac:spMkLst>
            <pc:docMk/>
            <pc:sldMk cId="1123428048" sldId="4133"/>
            <ac:spMk id="5" creationId="{AA88C3A1-3581-19A7-A3C5-A52B5007A3CD}"/>
          </ac:spMkLst>
        </pc:spChg>
        <pc:spChg chg="add del mod">
          <ac:chgData name="Søren Møller-Damgaard" userId="7ede83f61a764e32" providerId="LiveId" clId="{2110B811-2E48-4536-8428-EC602286C4DA}" dt="2026-10-11T10:05:33.064" v="51" actId="478"/>
          <ac:spMkLst>
            <pc:docMk/>
            <pc:sldMk cId="1123428048" sldId="4133"/>
            <ac:spMk id="6" creationId="{A8493F2E-5A54-ED1D-58B0-A2708667DC94}"/>
          </ac:spMkLst>
        </pc:spChg>
        <pc:spChg chg="add mod">
          <ac:chgData name="Søren Møller-Damgaard" userId="7ede83f61a764e32" providerId="LiveId" clId="{2110B811-2E48-4536-8428-EC602286C4DA}" dt="2026-10-11T10:09:57.930" v="74"/>
          <ac:spMkLst>
            <pc:docMk/>
            <pc:sldMk cId="1123428048" sldId="4133"/>
            <ac:spMk id="7" creationId="{29F44F2E-55E6-2279-97E8-D87EB4B34DE5}"/>
          </ac:spMkLst>
        </pc:spChg>
      </pc:sldChg>
      <pc:sldChg chg="addSp delSp modSp mod">
        <pc:chgData name="Søren Møller-Damgaard" userId="7ede83f61a764e32" providerId="LiveId" clId="{2110B811-2E48-4536-8428-EC602286C4DA}" dt="2026-10-11T10:06:58.329" v="59" actId="478"/>
        <pc:sldMkLst>
          <pc:docMk/>
          <pc:sldMk cId="3842394086" sldId="4134"/>
        </pc:sldMkLst>
        <pc:spChg chg="add del mod">
          <ac:chgData name="Søren Møller-Damgaard" userId="7ede83f61a764e32" providerId="LiveId" clId="{2110B811-2E48-4536-8428-EC602286C4DA}" dt="2026-10-11T10:06:58.329" v="59" actId="478"/>
          <ac:spMkLst>
            <pc:docMk/>
            <pc:sldMk cId="3842394086" sldId="4134"/>
            <ac:spMk id="5" creationId="{7DFAFCC5-794D-7495-5D13-4071A5C8C5C7}"/>
          </ac:spMkLst>
        </pc:spChg>
      </pc:sldChg>
      <pc:sldChg chg="addSp modSp new del mod">
        <pc:chgData name="Søren Møller-Damgaard" userId="7ede83f61a764e32" providerId="LiveId" clId="{2110B811-2E48-4536-8428-EC602286C4DA}" dt="2026-10-11T11:47:07.244" v="103" actId="47"/>
        <pc:sldMkLst>
          <pc:docMk/>
          <pc:sldMk cId="2038085951" sldId="4135"/>
        </pc:sldMkLst>
        <pc:graphicFrameChg chg="add mod modGraphic">
          <ac:chgData name="Søren Møller-Damgaard" userId="7ede83f61a764e32" providerId="LiveId" clId="{2110B811-2E48-4536-8428-EC602286C4DA}" dt="2026-10-11T11:20:27.004" v="85" actId="14100"/>
          <ac:graphicFrameMkLst>
            <pc:docMk/>
            <pc:sldMk cId="2038085951" sldId="4135"/>
            <ac:graphicFrameMk id="3" creationId="{C7549E35-DFC6-F040-9DAA-965BCD8ADACD}"/>
          </ac:graphicFrameMkLst>
        </pc:graphicFrameChg>
      </pc:sldChg>
      <pc:sldChg chg="addSp modSp new add del mod">
        <pc:chgData name="Søren Møller-Damgaard" userId="7ede83f61a764e32" providerId="LiveId" clId="{2110B811-2E48-4536-8428-EC602286C4DA}" dt="2026-10-11T11:47:01.496" v="102" actId="47"/>
        <pc:sldMkLst>
          <pc:docMk/>
          <pc:sldMk cId="1080599637" sldId="4136"/>
        </pc:sldMkLst>
        <pc:graphicFrameChg chg="add mod modGraphic">
          <ac:chgData name="Søren Møller-Damgaard" userId="7ede83f61a764e32" providerId="LiveId" clId="{2110B811-2E48-4536-8428-EC602286C4DA}" dt="2026-10-11T11:22:04.638" v="92" actId="14100"/>
          <ac:graphicFrameMkLst>
            <pc:docMk/>
            <pc:sldMk cId="1080599637" sldId="4136"/>
            <ac:graphicFrameMk id="3" creationId="{94256C08-9090-F59C-2EED-2B370A9E75A0}"/>
          </ac:graphicFrameMkLst>
        </pc:graphicFrameChg>
        <pc:graphicFrameChg chg="add mod">
          <ac:chgData name="Søren Møller-Damgaard" userId="7ede83f61a764e32" providerId="LiveId" clId="{2110B811-2E48-4536-8428-EC602286C4DA}" dt="2026-10-11T11:44:39.977" v="93"/>
          <ac:graphicFrameMkLst>
            <pc:docMk/>
            <pc:sldMk cId="1080599637" sldId="4136"/>
            <ac:graphicFrameMk id="4" creationId="{EB8D2BD6-C7A2-2B0F-A573-684A2C6F5066}"/>
          </ac:graphicFrameMkLst>
        </pc:graphicFrameChg>
      </pc:sldChg>
      <pc:sldChg chg="addSp delSp modSp new mod">
        <pc:chgData name="Søren Møller-Damgaard" userId="7ede83f61a764e32" providerId="LiveId" clId="{2110B811-2E48-4536-8428-EC602286C4DA}" dt="2026-10-11T11:50:41.980" v="179" actId="14100"/>
        <pc:sldMkLst>
          <pc:docMk/>
          <pc:sldMk cId="1864723101" sldId="4137"/>
        </pc:sldMkLst>
        <pc:spChg chg="del">
          <ac:chgData name="Søren Møller-Damgaard" userId="7ede83f61a764e32" providerId="LiveId" clId="{2110B811-2E48-4536-8428-EC602286C4DA}" dt="2026-10-11T11:47:53.615" v="108" actId="478"/>
          <ac:spMkLst>
            <pc:docMk/>
            <pc:sldMk cId="1864723101" sldId="4137"/>
            <ac:spMk id="2" creationId="{4ADE12F9-D5CA-673B-8E85-CBCCA5800E35}"/>
          </ac:spMkLst>
        </pc:spChg>
        <pc:spChg chg="add mod">
          <ac:chgData name="Søren Møller-Damgaard" userId="7ede83f61a764e32" providerId="LiveId" clId="{2110B811-2E48-4536-8428-EC602286C4DA}" dt="2026-10-11T11:47:47.898" v="107"/>
          <ac:spMkLst>
            <pc:docMk/>
            <pc:sldMk cId="1864723101" sldId="4137"/>
            <ac:spMk id="5" creationId="{C2353791-9696-1C12-0775-EB2D53804D57}"/>
          </ac:spMkLst>
        </pc:spChg>
        <pc:graphicFrameChg chg="add mod modGraphic">
          <ac:chgData name="Søren Møller-Damgaard" userId="7ede83f61a764e32" providerId="LiveId" clId="{2110B811-2E48-4536-8428-EC602286C4DA}" dt="2026-10-11T11:50:41.980" v="179" actId="14100"/>
          <ac:graphicFrameMkLst>
            <pc:docMk/>
            <pc:sldMk cId="1864723101" sldId="4137"/>
            <ac:graphicFrameMk id="3" creationId="{6FE9AFC9-7F55-6D7A-6B91-8FB8E3F23FBE}"/>
          </ac:graphicFrameMkLst>
        </pc:graphicFrameChg>
        <pc:graphicFrameChg chg="add mod">
          <ac:chgData name="Søren Møller-Damgaard" userId="7ede83f61a764e32" providerId="LiveId" clId="{2110B811-2E48-4536-8428-EC602286C4DA}" dt="2026-10-11T11:47:33.230" v="106"/>
          <ac:graphicFrameMkLst>
            <pc:docMk/>
            <pc:sldMk cId="1864723101" sldId="4137"/>
            <ac:graphicFrameMk id="4" creationId="{2F3A6A98-B69F-2AC6-120E-04437FC4D52A}"/>
          </ac:graphicFrameMkLst>
        </pc:graphicFrame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file:///\\gf-sv-dc3\&#216;konomi\Mosede%20Fjernvarmev&#230;rk\Forberedende%20arbejde%20til%20fusion%20af%20GF%20og%20MF\260828%20Sendt%20til%20S&#248;ren%20M&#248;ller-Damgaard%20(MF)\Udvikling%20i%20varmepris%20i%20MFV%20og%20GF%202024-2026%20v2.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gf-sv-dc3\&#216;konomi\Mosede%20Fjernvarmev&#230;rk\Forberedende%20arbejde%20til%20fusion%20af%20GF%20og%20MF\260828%20Sendt%20til%20S&#248;ren%20M&#248;ller-Damgaard%20(MF)\Udvikling%20i%20varmepris%20i%20MFV%20og%20GF%202024-2026%20v2.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gf-sv-dc3\&#216;konomi\Mosede%20Fjernvarmev&#230;rk\Forberedende%20arbejde%20til%20fusion%20af%20GF%20og%20MF\260828%20Sendt%20til%20S&#248;ren%20M&#248;ller-Damgaard%20(MF)\Udvikling%20i%20varmepris%20i%20MFV%20og%20GF%202024-2026%20v2.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gf-sv-dc3\&#216;konomi\Mosede%20Fjernvarmev&#230;rk\Forberedende%20arbejde%20til%20fusion%20af%20GF%20og%20MF\260828%20Sendt%20til%20S&#248;ren%20M&#248;ller-Damgaard%20(MF)\Udvikling%20i%20varmepris%20i%20MFV%20og%20GF%202024-2026%20v2.xlsx" TargetMode="External"/><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a-DK"/>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1"/>
          <c:order val="0"/>
          <c:tx>
            <c:strRef>
              <c:f>'Ark1'!$G$7</c:f>
              <c:strCache>
                <c:ptCount val="1"/>
                <c:pt idx="0">
                  <c:v>MFV</c:v>
                </c:pt>
              </c:strCache>
            </c:strRef>
          </c:tx>
          <c:spPr>
            <a:ln w="28575" cap="rnd">
              <a:solidFill>
                <a:schemeClr val="tx1"/>
              </a:solidFill>
              <a:round/>
            </a:ln>
            <a:effectLst/>
          </c:spPr>
          <c:marker>
            <c:symbol val="none"/>
          </c:marker>
          <c:dLbls>
            <c:dLbl>
              <c:idx val="2"/>
              <c:layout>
                <c:manualLayout>
                  <c:x val="0"/>
                  <c:y val="-1.108894317770544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F424-4F78-8A4D-F049ED68101B}"/>
                </c:ext>
              </c:extLst>
            </c:dLbl>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da-DK"/>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'Ark1'!$A$8:$A$10</c:f>
              <c:numCache>
                <c:formatCode>General</c:formatCode>
                <c:ptCount val="3"/>
                <c:pt idx="0">
                  <c:v>2024</c:v>
                </c:pt>
                <c:pt idx="1">
                  <c:v>2025</c:v>
                </c:pt>
                <c:pt idx="2">
                  <c:v>2026</c:v>
                </c:pt>
              </c:numCache>
            </c:numRef>
          </c:cat>
          <c:val>
            <c:numRef>
              <c:f>'Ark1'!$G$8:$G$10</c:f>
              <c:numCache>
                <c:formatCode>_-* #,##0_-;\-* #,##0_-;_-* "-"??_-;_-@_-</c:formatCode>
                <c:ptCount val="3"/>
                <c:pt idx="0">
                  <c:v>13523</c:v>
                </c:pt>
                <c:pt idx="1">
                  <c:v>17955.580873333336</c:v>
                </c:pt>
                <c:pt idx="2">
                  <c:v>18372.725333333332</c:v>
                </c:pt>
              </c:numCache>
            </c:numRef>
          </c:val>
          <c:smooth val="0"/>
          <c:extLst>
            <c:ext xmlns:c16="http://schemas.microsoft.com/office/drawing/2014/chart" uri="{C3380CC4-5D6E-409C-BE32-E72D297353CC}">
              <c16:uniqueId val="{00000001-F424-4F78-8A4D-F049ED68101B}"/>
            </c:ext>
          </c:extLst>
        </c:ser>
        <c:ser>
          <c:idx val="3"/>
          <c:order val="1"/>
          <c:tx>
            <c:strRef>
              <c:f>'Ark1'!$B$33</c:f>
              <c:strCache>
                <c:ptCount val="1"/>
                <c:pt idx="0">
                  <c:v>GF ekskl. særtarif</c:v>
                </c:pt>
              </c:strCache>
            </c:strRef>
          </c:tx>
          <c:spPr>
            <a:ln w="28575" cap="rnd">
              <a:solidFill>
                <a:schemeClr val="accent6"/>
              </a:solidFill>
              <a:prstDash val="dash"/>
              <a:round/>
            </a:ln>
            <a:effectLst/>
          </c:spPr>
          <c:marker>
            <c:symbol val="none"/>
          </c:marker>
          <c:dLbls>
            <c:dLbl>
              <c:idx val="2"/>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F424-4F78-8A4D-F049ED68101B}"/>
                </c:ext>
              </c:extLst>
            </c:dLbl>
            <c:spPr>
              <a:noFill/>
              <a:ln>
                <a:noFill/>
              </a:ln>
              <a:effectLst/>
            </c:spPr>
            <c:txPr>
              <a:bodyPr rot="0" spcFirstLastPara="1" vertOverflow="ellipsis" vert="horz" wrap="square" lIns="38100" tIns="19050" rIns="38100" bIns="19050" anchor="ctr" anchorCtr="0">
                <a:spAutoFit/>
              </a:bodyPr>
              <a:lstStyle/>
              <a:p>
                <a:pPr algn="ctr">
                  <a:defRPr lang="en-US" sz="1000" b="1" i="0" u="none" strike="noStrike" kern="1200" baseline="0">
                    <a:solidFill>
                      <a:schemeClr val="tx1">
                        <a:lumMod val="75000"/>
                        <a:lumOff val="25000"/>
                      </a:schemeClr>
                    </a:solidFill>
                    <a:latin typeface="+mn-lt"/>
                    <a:ea typeface="+mn-ea"/>
                    <a:cs typeface="+mn-cs"/>
                  </a:defRPr>
                </a:pPr>
                <a:endParaRPr lang="da-DK"/>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'Ark1'!$B$30:$B$32</c:f>
              <c:numCache>
                <c:formatCode>_-* #,##0_-;\-* #,##0_-;_-* "-"??_-;_-@_-</c:formatCode>
                <c:ptCount val="3"/>
                <c:pt idx="0">
                  <c:v>12675.4658</c:v>
                </c:pt>
                <c:pt idx="1">
                  <c:v>15071.663130493647</c:v>
                </c:pt>
                <c:pt idx="2">
                  <c:v>15071.663130493647</c:v>
                </c:pt>
              </c:numCache>
            </c:numRef>
          </c:val>
          <c:smooth val="0"/>
          <c:extLst>
            <c:ext xmlns:c16="http://schemas.microsoft.com/office/drawing/2014/chart" uri="{C3380CC4-5D6E-409C-BE32-E72D297353CC}">
              <c16:uniqueId val="{00000003-F424-4F78-8A4D-F049ED68101B}"/>
            </c:ext>
          </c:extLst>
        </c:ser>
        <c:ser>
          <c:idx val="0"/>
          <c:order val="2"/>
          <c:tx>
            <c:strRef>
              <c:f>'Ark1'!$F$7</c:f>
              <c:strCache>
                <c:ptCount val="1"/>
                <c:pt idx="0">
                  <c:v>GF inkl. særtarif</c:v>
                </c:pt>
              </c:strCache>
            </c:strRef>
          </c:tx>
          <c:spPr>
            <a:ln w="28575" cap="rnd">
              <a:solidFill>
                <a:schemeClr val="accent6"/>
              </a:solidFill>
              <a:round/>
            </a:ln>
            <a:effectLst/>
          </c:spPr>
          <c:marker>
            <c:symbol val="none"/>
          </c:marker>
          <c:dLbls>
            <c:dLbl>
              <c:idx val="2"/>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F424-4F78-8A4D-F049ED68101B}"/>
                </c:ext>
              </c:extLst>
            </c:dLbl>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da-DK"/>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'Ark1'!$A$8:$A$10</c:f>
              <c:numCache>
                <c:formatCode>General</c:formatCode>
                <c:ptCount val="3"/>
                <c:pt idx="0">
                  <c:v>2024</c:v>
                </c:pt>
                <c:pt idx="1">
                  <c:v>2025</c:v>
                </c:pt>
                <c:pt idx="2">
                  <c:v>2026</c:v>
                </c:pt>
              </c:numCache>
            </c:numRef>
          </c:cat>
          <c:val>
            <c:numRef>
              <c:f>'Ark1'!$F$8:$F$10</c:f>
              <c:numCache>
                <c:formatCode>_-* #,##0_-;\-* #,##0_-;_-* "-"??_-;_-@_-</c:formatCode>
                <c:ptCount val="3"/>
                <c:pt idx="0">
                  <c:v>18804.9758</c:v>
                </c:pt>
                <c:pt idx="1">
                  <c:v>21201.173130493647</c:v>
                </c:pt>
                <c:pt idx="2">
                  <c:v>21201.173130493647</c:v>
                </c:pt>
              </c:numCache>
            </c:numRef>
          </c:val>
          <c:smooth val="0"/>
          <c:extLst>
            <c:ext xmlns:c16="http://schemas.microsoft.com/office/drawing/2014/chart" uri="{C3380CC4-5D6E-409C-BE32-E72D297353CC}">
              <c16:uniqueId val="{00000005-F424-4F78-8A4D-F049ED68101B}"/>
            </c:ext>
          </c:extLst>
        </c:ser>
        <c:ser>
          <c:idx val="2"/>
          <c:order val="3"/>
          <c:tx>
            <c:strRef>
              <c:f>'Ark1'!$B$6</c:f>
              <c:strCache>
                <c:ptCount val="1"/>
                <c:pt idx="0">
                  <c:v>GF inkl. særtarif og afkøling på 25 gr.</c:v>
                </c:pt>
              </c:strCache>
            </c:strRef>
          </c:tx>
          <c:spPr>
            <a:ln w="28575" cap="rnd">
              <a:solidFill>
                <a:schemeClr val="accent1"/>
              </a:solidFill>
              <a:round/>
            </a:ln>
            <a:effectLst/>
          </c:spPr>
          <c:marker>
            <c:symbol val="none"/>
          </c:marker>
          <c:val>
            <c:numRef>
              <c:f>'Ark1'!$B$8:$B$10</c:f>
              <c:numCache>
                <c:formatCode>_-* #,##0_-;\-* #,##0_-;_-* "-"??_-;_-@_-</c:formatCode>
                <c:ptCount val="3"/>
                <c:pt idx="0">
                  <c:v>18779.199959999998</c:v>
                </c:pt>
                <c:pt idx="1">
                  <c:v>21157.455042857146</c:v>
                </c:pt>
                <c:pt idx="2">
                  <c:v>21157.455042857146</c:v>
                </c:pt>
              </c:numCache>
            </c:numRef>
          </c:val>
          <c:smooth val="0"/>
          <c:extLst>
            <c:ext xmlns:c16="http://schemas.microsoft.com/office/drawing/2014/chart" uri="{C3380CC4-5D6E-409C-BE32-E72D297353CC}">
              <c16:uniqueId val="{00000006-F424-4F78-8A4D-F049ED68101B}"/>
            </c:ext>
          </c:extLst>
        </c:ser>
        <c:dLbls>
          <c:showLegendKey val="0"/>
          <c:showVal val="0"/>
          <c:showCatName val="0"/>
          <c:showSerName val="0"/>
          <c:showPercent val="0"/>
          <c:showBubbleSize val="0"/>
        </c:dLbls>
        <c:smooth val="0"/>
        <c:axId val="1859279664"/>
        <c:axId val="1859281584"/>
      </c:lineChart>
      <c:catAx>
        <c:axId val="18592796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endParaRPr lang="da-DK"/>
          </a:p>
        </c:txPr>
        <c:crossAx val="1859281584"/>
        <c:crosses val="autoZero"/>
        <c:auto val="1"/>
        <c:lblAlgn val="ctr"/>
        <c:lblOffset val="100"/>
        <c:noMultiLvlLbl val="0"/>
      </c:catAx>
      <c:valAx>
        <c:axId val="1859281584"/>
        <c:scaling>
          <c:orientation val="minMax"/>
          <c:max val="22000"/>
          <c:min val="12000"/>
        </c:scaling>
        <c:delete val="0"/>
        <c:axPos val="l"/>
        <c:majorGridlines>
          <c:spPr>
            <a:ln w="9525" cap="flat" cmpd="sng" algn="ctr">
              <a:solidFill>
                <a:schemeClr val="tx1">
                  <a:lumMod val="15000"/>
                  <a:lumOff val="85000"/>
                </a:schemeClr>
              </a:solidFill>
              <a:round/>
            </a:ln>
            <a:effectLst/>
          </c:spPr>
        </c:majorGridlines>
        <c:numFmt formatCode="_-* #,##0_-;\-* #,##0_-;_-* &quot;-&quot;??_-;_-@_-" sourceLinked="1"/>
        <c:majorTickMark val="none"/>
        <c:minorTickMark val="none"/>
        <c:tickLblPos val="nextTo"/>
        <c:spPr>
          <a:noFill/>
          <a:ln>
            <a:noFill/>
          </a:ln>
          <a:effectLst/>
        </c:spPr>
        <c:txPr>
          <a:bodyPr rot="-6000000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endParaRPr lang="da-DK"/>
          </a:p>
        </c:txPr>
        <c:crossAx val="1859279664"/>
        <c:crosses val="autoZero"/>
        <c:crossBetween val="between"/>
        <c:majorUnit val="2000"/>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a-DK"/>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a-DK"/>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1"/>
          <c:order val="0"/>
          <c:tx>
            <c:strRef>
              <c:f>'Ark1'!$G$12</c:f>
              <c:strCache>
                <c:ptCount val="1"/>
                <c:pt idx="0">
                  <c:v>MFV</c:v>
                </c:pt>
              </c:strCache>
            </c:strRef>
          </c:tx>
          <c:spPr>
            <a:ln w="28575" cap="rnd">
              <a:solidFill>
                <a:schemeClr val="tx1"/>
              </a:solidFill>
              <a:round/>
            </a:ln>
            <a:effectLst/>
          </c:spPr>
          <c:marker>
            <c:symbol val="none"/>
          </c:marker>
          <c:dLbls>
            <c:dLbl>
              <c:idx val="2"/>
              <c:layout>
                <c:manualLayout>
                  <c:x val="0"/>
                  <c:y val="-4.596453130655087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4AD9-4966-9D3F-70DF003A8E21}"/>
                </c:ext>
              </c:extLst>
            </c:dLbl>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da-DK"/>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'Ark1'!$A$13:$A$15</c:f>
              <c:numCache>
                <c:formatCode>General</c:formatCode>
                <c:ptCount val="3"/>
                <c:pt idx="0">
                  <c:v>2024</c:v>
                </c:pt>
                <c:pt idx="1">
                  <c:v>2025</c:v>
                </c:pt>
                <c:pt idx="2">
                  <c:v>2026</c:v>
                </c:pt>
              </c:numCache>
            </c:numRef>
          </c:cat>
          <c:val>
            <c:numRef>
              <c:f>'Ark1'!$G$13:$G$15</c:f>
              <c:numCache>
                <c:formatCode>_-* #,##0_-;\-* #,##0_-;_-* "-"??_-;_-@_-</c:formatCode>
                <c:ptCount val="3"/>
                <c:pt idx="0">
                  <c:v>17509</c:v>
                </c:pt>
                <c:pt idx="1">
                  <c:v>23130.22390666667</c:v>
                </c:pt>
                <c:pt idx="2">
                  <c:v>23668.360966666663</c:v>
                </c:pt>
              </c:numCache>
            </c:numRef>
          </c:val>
          <c:smooth val="0"/>
          <c:extLst>
            <c:ext xmlns:c16="http://schemas.microsoft.com/office/drawing/2014/chart" uri="{C3380CC4-5D6E-409C-BE32-E72D297353CC}">
              <c16:uniqueId val="{00000001-4AD9-4966-9D3F-70DF003A8E21}"/>
            </c:ext>
          </c:extLst>
        </c:ser>
        <c:ser>
          <c:idx val="3"/>
          <c:order val="1"/>
          <c:tx>
            <c:strRef>
              <c:f>'Ark1'!$B$38</c:f>
              <c:strCache>
                <c:ptCount val="1"/>
                <c:pt idx="0">
                  <c:v>GF ekskl. særtarif</c:v>
                </c:pt>
              </c:strCache>
            </c:strRef>
          </c:tx>
          <c:spPr>
            <a:ln w="28575" cap="rnd">
              <a:solidFill>
                <a:schemeClr val="accent6"/>
              </a:solidFill>
              <a:prstDash val="dash"/>
              <a:round/>
            </a:ln>
            <a:effectLst/>
          </c:spPr>
          <c:marker>
            <c:symbol val="none"/>
          </c:marker>
          <c:dLbls>
            <c:dLbl>
              <c:idx val="2"/>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4AD9-4966-9D3F-70DF003A8E21}"/>
                </c:ext>
              </c:extLst>
            </c:dLbl>
            <c:spPr>
              <a:noFill/>
              <a:ln>
                <a:noFill/>
              </a:ln>
              <a:effectLst/>
            </c:spPr>
            <c:txPr>
              <a:bodyPr rot="0" spcFirstLastPara="1" vertOverflow="ellipsis" vert="horz" wrap="square" lIns="38100" tIns="19050" rIns="38100" bIns="19050" anchor="ctr" anchorCtr="0">
                <a:spAutoFit/>
              </a:bodyPr>
              <a:lstStyle/>
              <a:p>
                <a:pPr algn="ctr">
                  <a:defRPr lang="en-US" sz="1000" b="1" i="0" u="none" strike="noStrike" kern="1200" baseline="0">
                    <a:solidFill>
                      <a:schemeClr val="tx1">
                        <a:lumMod val="75000"/>
                        <a:lumOff val="25000"/>
                      </a:schemeClr>
                    </a:solidFill>
                    <a:latin typeface="+mn-lt"/>
                    <a:ea typeface="+mn-ea"/>
                    <a:cs typeface="+mn-cs"/>
                  </a:defRPr>
                </a:pPr>
                <a:endParaRPr lang="da-DK"/>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'Ark1'!$B$35:$B$37</c:f>
              <c:numCache>
                <c:formatCode>_-* #,##0_-;\-* #,##0_-;_-* "-"??_-;_-@_-</c:formatCode>
                <c:ptCount val="3"/>
                <c:pt idx="0">
                  <c:v>13914.979879999999</c:v>
                </c:pt>
                <c:pt idx="1">
                  <c:v>16385.584861472424</c:v>
                </c:pt>
                <c:pt idx="2">
                  <c:v>16385.584861472424</c:v>
                </c:pt>
              </c:numCache>
            </c:numRef>
          </c:val>
          <c:smooth val="0"/>
          <c:extLst>
            <c:ext xmlns:c16="http://schemas.microsoft.com/office/drawing/2014/chart" uri="{C3380CC4-5D6E-409C-BE32-E72D297353CC}">
              <c16:uniqueId val="{00000003-4AD9-4966-9D3F-70DF003A8E21}"/>
            </c:ext>
          </c:extLst>
        </c:ser>
        <c:ser>
          <c:idx val="0"/>
          <c:order val="2"/>
          <c:tx>
            <c:strRef>
              <c:f>'Ark1'!$F$12</c:f>
              <c:strCache>
                <c:ptCount val="1"/>
                <c:pt idx="0">
                  <c:v>GF inkl. særtarif</c:v>
                </c:pt>
              </c:strCache>
            </c:strRef>
          </c:tx>
          <c:spPr>
            <a:ln w="28575" cap="rnd">
              <a:solidFill>
                <a:schemeClr val="accent6"/>
              </a:solidFill>
              <a:round/>
            </a:ln>
            <a:effectLst/>
          </c:spPr>
          <c:marker>
            <c:symbol val="none"/>
          </c:marker>
          <c:dLbls>
            <c:dLbl>
              <c:idx val="2"/>
              <c:layout>
                <c:manualLayout>
                  <c:x val="0"/>
                  <c:y val="4.062115454216426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4AD9-4966-9D3F-70DF003A8E21}"/>
                </c:ext>
              </c:extLst>
            </c:dLbl>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da-DK"/>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'Ark1'!$A$13:$A$15</c:f>
              <c:numCache>
                <c:formatCode>General</c:formatCode>
                <c:ptCount val="3"/>
                <c:pt idx="0">
                  <c:v>2024</c:v>
                </c:pt>
                <c:pt idx="1">
                  <c:v>2025</c:v>
                </c:pt>
                <c:pt idx="2">
                  <c:v>2026</c:v>
                </c:pt>
              </c:numCache>
            </c:numRef>
          </c:cat>
          <c:val>
            <c:numRef>
              <c:f>'Ark1'!$F$13:$F$15</c:f>
              <c:numCache>
                <c:formatCode>_-* #,##0_-;\-* #,##0_-;_-* "-"??_-;_-@_-</c:formatCode>
                <c:ptCount val="3"/>
                <c:pt idx="0">
                  <c:v>19386.51988</c:v>
                </c:pt>
                <c:pt idx="1">
                  <c:v>21857.124861472425</c:v>
                </c:pt>
                <c:pt idx="2">
                  <c:v>21857.124861472425</c:v>
                </c:pt>
              </c:numCache>
            </c:numRef>
          </c:val>
          <c:smooth val="0"/>
          <c:extLst>
            <c:ext xmlns:c16="http://schemas.microsoft.com/office/drawing/2014/chart" uri="{C3380CC4-5D6E-409C-BE32-E72D297353CC}">
              <c16:uniqueId val="{00000005-4AD9-4966-9D3F-70DF003A8E21}"/>
            </c:ext>
          </c:extLst>
        </c:ser>
        <c:ser>
          <c:idx val="2"/>
          <c:order val="3"/>
          <c:tx>
            <c:strRef>
              <c:f>'Ark1'!$B$6</c:f>
              <c:strCache>
                <c:ptCount val="1"/>
                <c:pt idx="0">
                  <c:v>GF inkl. særtarif og afkøling på 25 gr.</c:v>
                </c:pt>
              </c:strCache>
            </c:strRef>
          </c:tx>
          <c:spPr>
            <a:ln w="28575" cap="rnd">
              <a:solidFill>
                <a:schemeClr val="accent1"/>
              </a:solidFill>
              <a:round/>
            </a:ln>
            <a:effectLst/>
          </c:spPr>
          <c:marker>
            <c:symbol val="none"/>
          </c:marker>
          <c:dLbls>
            <c:dLbl>
              <c:idx val="2"/>
              <c:layout>
                <c:manualLayout>
                  <c:x val="0"/>
                  <c:y val="-7.4837133550488596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4AD9-4966-9D3F-70DF003A8E21}"/>
                </c:ext>
              </c:extLst>
            </c:dLbl>
            <c:spPr>
              <a:noFill/>
              <a:ln>
                <a:noFill/>
              </a:ln>
              <a:effectLst/>
            </c:spPr>
            <c:txPr>
              <a:bodyPr rot="0" spcFirstLastPara="1" vertOverflow="ellipsis" vert="horz" wrap="square" lIns="38100" tIns="19050" rIns="38100" bIns="19050" anchor="ctr" anchorCtr="0">
                <a:spAutoFit/>
              </a:bodyPr>
              <a:lstStyle/>
              <a:p>
                <a:pPr algn="ctr">
                  <a:defRPr lang="en-US" sz="1000" b="1" i="0" u="none" strike="noStrike" kern="1200" baseline="0">
                    <a:solidFill>
                      <a:schemeClr val="tx1">
                        <a:lumMod val="75000"/>
                        <a:lumOff val="25000"/>
                      </a:schemeClr>
                    </a:solidFill>
                    <a:latin typeface="+mn-lt"/>
                    <a:ea typeface="+mn-ea"/>
                    <a:cs typeface="+mn-cs"/>
                  </a:defRPr>
                </a:pPr>
                <a:endParaRPr lang="da-DK"/>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'Ark1'!$B$13:$B$15</c:f>
              <c:numCache>
                <c:formatCode>_-* #,##0_-;\-* #,##0_-;_-* "-"??_-;_-@_-</c:formatCode>
                <c:ptCount val="3"/>
                <c:pt idx="0">
                  <c:v>19799.1662</c:v>
                </c:pt>
                <c:pt idx="1">
                  <c:v>22521.89297142857</c:v>
                </c:pt>
                <c:pt idx="2">
                  <c:v>22521.89297142857</c:v>
                </c:pt>
              </c:numCache>
            </c:numRef>
          </c:val>
          <c:smooth val="0"/>
          <c:extLst>
            <c:ext xmlns:c16="http://schemas.microsoft.com/office/drawing/2014/chart" uri="{C3380CC4-5D6E-409C-BE32-E72D297353CC}">
              <c16:uniqueId val="{00000007-4AD9-4966-9D3F-70DF003A8E21}"/>
            </c:ext>
          </c:extLst>
        </c:ser>
        <c:dLbls>
          <c:showLegendKey val="0"/>
          <c:showVal val="0"/>
          <c:showCatName val="0"/>
          <c:showSerName val="0"/>
          <c:showPercent val="0"/>
          <c:showBubbleSize val="0"/>
        </c:dLbls>
        <c:smooth val="0"/>
        <c:axId val="1859279664"/>
        <c:axId val="1859281584"/>
      </c:lineChart>
      <c:catAx>
        <c:axId val="18592796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endParaRPr lang="da-DK"/>
          </a:p>
        </c:txPr>
        <c:crossAx val="1859281584"/>
        <c:crosses val="autoZero"/>
        <c:auto val="1"/>
        <c:lblAlgn val="ctr"/>
        <c:lblOffset val="100"/>
        <c:noMultiLvlLbl val="0"/>
      </c:catAx>
      <c:valAx>
        <c:axId val="1859281584"/>
        <c:scaling>
          <c:orientation val="minMax"/>
          <c:max val="28000"/>
          <c:min val="12000"/>
        </c:scaling>
        <c:delete val="0"/>
        <c:axPos val="l"/>
        <c:majorGridlines>
          <c:spPr>
            <a:ln w="9525" cap="flat" cmpd="sng" algn="ctr">
              <a:solidFill>
                <a:schemeClr val="tx1">
                  <a:lumMod val="15000"/>
                  <a:lumOff val="85000"/>
                </a:schemeClr>
              </a:solidFill>
              <a:round/>
            </a:ln>
            <a:effectLst/>
          </c:spPr>
        </c:majorGridlines>
        <c:numFmt formatCode="_-* #,##0_-;\-* #,##0_-;_-* &quot;-&quot;??_-;_-@_-" sourceLinked="1"/>
        <c:majorTickMark val="none"/>
        <c:minorTickMark val="none"/>
        <c:tickLblPos val="nextTo"/>
        <c:spPr>
          <a:noFill/>
          <a:ln>
            <a:noFill/>
          </a:ln>
          <a:effectLst/>
        </c:spPr>
        <c:txPr>
          <a:bodyPr rot="-6000000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endParaRPr lang="da-DK"/>
          </a:p>
        </c:txPr>
        <c:crossAx val="1859279664"/>
        <c:crosses val="autoZero"/>
        <c:crossBetween val="between"/>
        <c:majorUnit val="4000"/>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a-DK"/>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a-DK"/>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1"/>
          <c:order val="0"/>
          <c:tx>
            <c:strRef>
              <c:f>'Ark1'!$G$17</c:f>
              <c:strCache>
                <c:ptCount val="1"/>
                <c:pt idx="0">
                  <c:v>MFV</c:v>
                </c:pt>
              </c:strCache>
            </c:strRef>
          </c:tx>
          <c:spPr>
            <a:ln w="28575" cap="rnd">
              <a:solidFill>
                <a:schemeClr val="tx1"/>
              </a:solidFill>
              <a:round/>
            </a:ln>
            <a:effectLst/>
          </c:spPr>
          <c:marker>
            <c:symbol val="none"/>
          </c:marker>
          <c:dLbls>
            <c:dLbl>
              <c:idx val="2"/>
              <c:layout>
                <c:manualLayout>
                  <c:x val="0"/>
                  <c:y val="2.5251990589938419E-2"/>
                </c:manualLayout>
              </c:layout>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da-DK"/>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0955-4F5B-9E58-ED833E7D915F}"/>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da-DK"/>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'Ark1'!$A$13:$A$15</c:f>
              <c:numCache>
                <c:formatCode>General</c:formatCode>
                <c:ptCount val="3"/>
                <c:pt idx="0">
                  <c:v>2024</c:v>
                </c:pt>
                <c:pt idx="1">
                  <c:v>2025</c:v>
                </c:pt>
                <c:pt idx="2">
                  <c:v>2026</c:v>
                </c:pt>
              </c:numCache>
            </c:numRef>
          </c:cat>
          <c:val>
            <c:numRef>
              <c:f>'Ark1'!$G$18:$G$20</c:f>
              <c:numCache>
                <c:formatCode>_-* #,##0_-;\-* #,##0_-;_-* "-"??_-;_-@_-</c:formatCode>
                <c:ptCount val="3"/>
                <c:pt idx="0">
                  <c:v>18783.999999999996</c:v>
                </c:pt>
                <c:pt idx="1">
                  <c:v>23696.982293333334</c:v>
                </c:pt>
                <c:pt idx="2">
                  <c:v>24221.351033333329</c:v>
                </c:pt>
              </c:numCache>
            </c:numRef>
          </c:val>
          <c:smooth val="0"/>
          <c:extLst>
            <c:ext xmlns:c16="http://schemas.microsoft.com/office/drawing/2014/chart" uri="{C3380CC4-5D6E-409C-BE32-E72D297353CC}">
              <c16:uniqueId val="{00000001-0955-4F5B-9E58-ED833E7D915F}"/>
            </c:ext>
          </c:extLst>
        </c:ser>
        <c:ser>
          <c:idx val="3"/>
          <c:order val="1"/>
          <c:tx>
            <c:strRef>
              <c:f>'Ark1'!$B$43</c:f>
              <c:strCache>
                <c:ptCount val="1"/>
                <c:pt idx="0">
                  <c:v>GF ekskl. særtarif</c:v>
                </c:pt>
              </c:strCache>
            </c:strRef>
          </c:tx>
          <c:spPr>
            <a:ln w="28575" cap="rnd">
              <a:solidFill>
                <a:schemeClr val="accent6"/>
              </a:solidFill>
              <a:prstDash val="dash"/>
              <a:round/>
            </a:ln>
            <a:effectLst/>
          </c:spPr>
          <c:marker>
            <c:symbol val="none"/>
          </c:marker>
          <c:dLbls>
            <c:dLbl>
              <c:idx val="2"/>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0955-4F5B-9E58-ED833E7D915F}"/>
                </c:ext>
              </c:extLst>
            </c:dLbl>
            <c:spPr>
              <a:noFill/>
              <a:ln>
                <a:noFill/>
              </a:ln>
              <a:effectLst/>
            </c:spPr>
            <c:txPr>
              <a:bodyPr rot="0" spcFirstLastPara="1" vertOverflow="ellipsis" vert="horz" wrap="square" lIns="38100" tIns="19050" rIns="38100" bIns="19050" anchor="ctr" anchorCtr="0">
                <a:spAutoFit/>
              </a:bodyPr>
              <a:lstStyle/>
              <a:p>
                <a:pPr algn="ctr">
                  <a:defRPr lang="en-US" sz="1000" b="1" i="0" u="none" strike="noStrike" kern="1200" baseline="0">
                    <a:solidFill>
                      <a:schemeClr val="tx1">
                        <a:lumMod val="75000"/>
                        <a:lumOff val="25000"/>
                      </a:schemeClr>
                    </a:solidFill>
                    <a:latin typeface="+mn-lt"/>
                    <a:ea typeface="+mn-ea"/>
                    <a:cs typeface="+mn-cs"/>
                  </a:defRPr>
                </a:pPr>
                <a:endParaRPr lang="da-DK"/>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'Ark1'!$B$40:$B$42</c:f>
              <c:numCache>
                <c:formatCode>_-* #,##0_-;\-* #,##0_-;_-* "-"??_-;_-@_-</c:formatCode>
                <c:ptCount val="3"/>
                <c:pt idx="0">
                  <c:v>16427.724000000002</c:v>
                </c:pt>
                <c:pt idx="1">
                  <c:v>19100.798172255782</c:v>
                </c:pt>
                <c:pt idx="2">
                  <c:v>19100.798172255782</c:v>
                </c:pt>
              </c:numCache>
            </c:numRef>
          </c:val>
          <c:smooth val="0"/>
          <c:extLst>
            <c:ext xmlns:c16="http://schemas.microsoft.com/office/drawing/2014/chart" uri="{C3380CC4-5D6E-409C-BE32-E72D297353CC}">
              <c16:uniqueId val="{00000003-0955-4F5B-9E58-ED833E7D915F}"/>
            </c:ext>
          </c:extLst>
        </c:ser>
        <c:ser>
          <c:idx val="0"/>
          <c:order val="2"/>
          <c:tx>
            <c:strRef>
              <c:f>'Ark1'!$F$17</c:f>
              <c:strCache>
                <c:ptCount val="1"/>
                <c:pt idx="0">
                  <c:v>GF inkl. særtarif</c:v>
                </c:pt>
              </c:strCache>
            </c:strRef>
          </c:tx>
          <c:spPr>
            <a:ln w="28575" cap="rnd">
              <a:solidFill>
                <a:schemeClr val="accent6"/>
              </a:solidFill>
              <a:round/>
            </a:ln>
            <a:effectLst/>
          </c:spPr>
          <c:marker>
            <c:symbol val="none"/>
          </c:marker>
          <c:dLbls>
            <c:dLbl>
              <c:idx val="2"/>
              <c:layout>
                <c:manualLayout>
                  <c:x val="0"/>
                  <c:y val="1.7381469417300035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0955-4F5B-9E58-ED833E7D915F}"/>
                </c:ext>
              </c:extLst>
            </c:dLbl>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da-DK"/>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'Ark1'!$A$13:$A$15</c:f>
              <c:numCache>
                <c:formatCode>General</c:formatCode>
                <c:ptCount val="3"/>
                <c:pt idx="0">
                  <c:v>2024</c:v>
                </c:pt>
                <c:pt idx="1">
                  <c:v>2025</c:v>
                </c:pt>
                <c:pt idx="2">
                  <c:v>2026</c:v>
                </c:pt>
              </c:numCache>
            </c:numRef>
          </c:cat>
          <c:val>
            <c:numRef>
              <c:f>'Ark1'!$F$18:$F$20</c:f>
              <c:numCache>
                <c:formatCode>_-* #,##0_-;\-* #,##0_-;_-* "-"??_-;_-@_-</c:formatCode>
                <c:ptCount val="3"/>
                <c:pt idx="0">
                  <c:v>23353.724000000002</c:v>
                </c:pt>
                <c:pt idx="1">
                  <c:v>26026.798172255782</c:v>
                </c:pt>
                <c:pt idx="2">
                  <c:v>26026.798172255782</c:v>
                </c:pt>
              </c:numCache>
            </c:numRef>
          </c:val>
          <c:smooth val="0"/>
          <c:extLst>
            <c:ext xmlns:c16="http://schemas.microsoft.com/office/drawing/2014/chart" uri="{C3380CC4-5D6E-409C-BE32-E72D297353CC}">
              <c16:uniqueId val="{00000005-0955-4F5B-9E58-ED833E7D915F}"/>
            </c:ext>
          </c:extLst>
        </c:ser>
        <c:ser>
          <c:idx val="2"/>
          <c:order val="3"/>
          <c:tx>
            <c:strRef>
              <c:f>'Ark1'!$B$6</c:f>
              <c:strCache>
                <c:ptCount val="1"/>
                <c:pt idx="0">
                  <c:v>GF inkl. særtarif og afkøling på 25 gr.</c:v>
                </c:pt>
              </c:strCache>
            </c:strRef>
          </c:tx>
          <c:spPr>
            <a:ln w="28575" cap="rnd">
              <a:solidFill>
                <a:schemeClr val="accent1"/>
              </a:solidFill>
              <a:round/>
            </a:ln>
            <a:effectLst/>
          </c:spPr>
          <c:marker>
            <c:symbol val="none"/>
          </c:marker>
          <c:dLbls>
            <c:dLbl>
              <c:idx val="2"/>
              <c:layout>
                <c:manualLayout>
                  <c:x val="0"/>
                  <c:y val="-2.2692725298588752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0955-4F5B-9E58-ED833E7D915F}"/>
                </c:ext>
              </c:extLst>
            </c:dLbl>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da-DK"/>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'Ark1'!$B$18:$B$20</c:f>
              <c:numCache>
                <c:formatCode>_-* #,##0_-;\-* #,##0_-;_-* "-"??_-;_-@_-</c:formatCode>
                <c:ptCount val="3"/>
                <c:pt idx="0">
                  <c:v>22393.21328</c:v>
                </c:pt>
                <c:pt idx="1">
                  <c:v>24545.99117142857</c:v>
                </c:pt>
                <c:pt idx="2">
                  <c:v>24545.99117142857</c:v>
                </c:pt>
              </c:numCache>
            </c:numRef>
          </c:val>
          <c:smooth val="0"/>
          <c:extLst>
            <c:ext xmlns:c16="http://schemas.microsoft.com/office/drawing/2014/chart" uri="{C3380CC4-5D6E-409C-BE32-E72D297353CC}">
              <c16:uniqueId val="{00000007-0955-4F5B-9E58-ED833E7D915F}"/>
            </c:ext>
          </c:extLst>
        </c:ser>
        <c:dLbls>
          <c:showLegendKey val="0"/>
          <c:showVal val="0"/>
          <c:showCatName val="0"/>
          <c:showSerName val="0"/>
          <c:showPercent val="0"/>
          <c:showBubbleSize val="0"/>
        </c:dLbls>
        <c:smooth val="0"/>
        <c:axId val="1859279664"/>
        <c:axId val="1859281584"/>
      </c:lineChart>
      <c:catAx>
        <c:axId val="18592796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endParaRPr lang="da-DK"/>
          </a:p>
        </c:txPr>
        <c:crossAx val="1859281584"/>
        <c:crosses val="autoZero"/>
        <c:auto val="1"/>
        <c:lblAlgn val="ctr"/>
        <c:lblOffset val="100"/>
        <c:noMultiLvlLbl val="0"/>
      </c:catAx>
      <c:valAx>
        <c:axId val="1859281584"/>
        <c:scaling>
          <c:orientation val="minMax"/>
          <c:max val="28000"/>
          <c:min val="12000"/>
        </c:scaling>
        <c:delete val="0"/>
        <c:axPos val="l"/>
        <c:majorGridlines>
          <c:spPr>
            <a:ln w="9525" cap="flat" cmpd="sng" algn="ctr">
              <a:solidFill>
                <a:schemeClr val="tx1">
                  <a:lumMod val="15000"/>
                  <a:lumOff val="85000"/>
                </a:schemeClr>
              </a:solidFill>
              <a:round/>
            </a:ln>
            <a:effectLst/>
          </c:spPr>
        </c:majorGridlines>
        <c:numFmt formatCode="_-* #,##0_-;\-* #,##0_-;_-* &quot;-&quot;??_-;_-@_-" sourceLinked="1"/>
        <c:majorTickMark val="none"/>
        <c:minorTickMark val="none"/>
        <c:tickLblPos val="nextTo"/>
        <c:spPr>
          <a:noFill/>
          <a:ln>
            <a:noFill/>
          </a:ln>
          <a:effectLst/>
        </c:spPr>
        <c:txPr>
          <a:bodyPr rot="-6000000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endParaRPr lang="da-DK"/>
          </a:p>
        </c:txPr>
        <c:crossAx val="1859279664"/>
        <c:crosses val="autoZero"/>
        <c:crossBetween val="between"/>
        <c:majorUnit val="4000"/>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a-DK"/>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a-DK"/>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1"/>
          <c:order val="0"/>
          <c:tx>
            <c:strRef>
              <c:f>'Ark1'!$G$2</c:f>
              <c:strCache>
                <c:ptCount val="1"/>
                <c:pt idx="0">
                  <c:v>MFV</c:v>
                </c:pt>
              </c:strCache>
            </c:strRef>
          </c:tx>
          <c:spPr>
            <a:ln w="28575" cap="rnd">
              <a:solidFill>
                <a:schemeClr val="tx1"/>
              </a:solidFill>
              <a:round/>
            </a:ln>
            <a:effectLst/>
          </c:spPr>
          <c:marker>
            <c:symbol val="none"/>
          </c:marker>
          <c:dLbls>
            <c:dLbl>
              <c:idx val="2"/>
              <c:layout>
                <c:manualLayout>
                  <c:x val="0"/>
                  <c:y val="4.409722222222222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B398-491C-8584-5D38F460CD02}"/>
                </c:ext>
              </c:extLst>
            </c:dLbl>
            <c:spPr>
              <a:noFill/>
              <a:ln>
                <a:noFill/>
              </a:ln>
              <a:effectLst/>
            </c:spPr>
            <c:txPr>
              <a:bodyPr rot="0" spcFirstLastPara="1" vertOverflow="ellipsis" vert="horz" wrap="square" lIns="38100" tIns="19050" rIns="38100" bIns="19050" anchor="ctr" anchorCtr="0">
                <a:spAutoFit/>
              </a:bodyPr>
              <a:lstStyle/>
              <a:p>
                <a:pPr algn="ctr">
                  <a:defRPr lang="en-US" sz="1000" b="1" i="0" u="none" strike="noStrike" kern="1200" baseline="0">
                    <a:solidFill>
                      <a:schemeClr val="tx1">
                        <a:lumMod val="75000"/>
                        <a:lumOff val="25000"/>
                      </a:schemeClr>
                    </a:solidFill>
                    <a:latin typeface="+mn-lt"/>
                    <a:ea typeface="+mn-ea"/>
                    <a:cs typeface="+mn-cs"/>
                  </a:defRPr>
                </a:pPr>
                <a:endParaRPr lang="da-DK"/>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'Ark1'!$A$3:$A$5</c:f>
              <c:numCache>
                <c:formatCode>General</c:formatCode>
                <c:ptCount val="3"/>
                <c:pt idx="0">
                  <c:v>2024</c:v>
                </c:pt>
                <c:pt idx="1">
                  <c:v>2025</c:v>
                </c:pt>
                <c:pt idx="2">
                  <c:v>2026</c:v>
                </c:pt>
              </c:numCache>
            </c:numRef>
          </c:cat>
          <c:val>
            <c:numRef>
              <c:f>'Ark1'!$G$3:$G$5</c:f>
              <c:numCache>
                <c:formatCode>_-* #,##0_-;\-* #,##0_-;_-* "-"??_-;_-@_-</c:formatCode>
                <c:ptCount val="3"/>
                <c:pt idx="0">
                  <c:v>12352.999999999996</c:v>
                </c:pt>
                <c:pt idx="1">
                  <c:v>16919.506733333335</c:v>
                </c:pt>
                <c:pt idx="2">
                  <c:v>17321.701433333332</c:v>
                </c:pt>
              </c:numCache>
            </c:numRef>
          </c:val>
          <c:smooth val="0"/>
          <c:extLst>
            <c:ext xmlns:c16="http://schemas.microsoft.com/office/drawing/2014/chart" uri="{C3380CC4-5D6E-409C-BE32-E72D297353CC}">
              <c16:uniqueId val="{00000001-B398-491C-8584-5D38F460CD02}"/>
            </c:ext>
          </c:extLst>
        </c:ser>
        <c:ser>
          <c:idx val="3"/>
          <c:order val="1"/>
          <c:tx>
            <c:strRef>
              <c:f>'Ark1'!$B$28</c:f>
              <c:strCache>
                <c:ptCount val="1"/>
                <c:pt idx="0">
                  <c:v>GF ekskl. særtarif</c:v>
                </c:pt>
              </c:strCache>
            </c:strRef>
          </c:tx>
          <c:spPr>
            <a:ln w="28575" cap="rnd">
              <a:solidFill>
                <a:schemeClr val="accent6"/>
              </a:solidFill>
              <a:prstDash val="dash"/>
              <a:round/>
            </a:ln>
            <a:effectLst/>
          </c:spPr>
          <c:marker>
            <c:symbol val="none"/>
          </c:marker>
          <c:dLbls>
            <c:dLbl>
              <c:idx val="2"/>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B398-491C-8584-5D38F460CD02}"/>
                </c:ext>
              </c:extLst>
            </c:dLbl>
            <c:spPr>
              <a:noFill/>
              <a:ln>
                <a:noFill/>
              </a:ln>
              <a:effectLst/>
            </c:spPr>
            <c:txPr>
              <a:bodyPr rot="0" spcFirstLastPara="1" vertOverflow="ellipsis" vert="horz" wrap="square" lIns="38100" tIns="19050" rIns="38100" bIns="19050" anchor="ctr" anchorCtr="0">
                <a:spAutoFit/>
              </a:bodyPr>
              <a:lstStyle/>
              <a:p>
                <a:pPr algn="ctr">
                  <a:defRPr lang="en-US" sz="1000" b="1" i="0" u="none" strike="noStrike" kern="1200" baseline="0">
                    <a:solidFill>
                      <a:schemeClr val="tx1">
                        <a:lumMod val="75000"/>
                        <a:lumOff val="25000"/>
                      </a:schemeClr>
                    </a:solidFill>
                    <a:latin typeface="+mn-lt"/>
                    <a:ea typeface="+mn-ea"/>
                    <a:cs typeface="+mn-cs"/>
                  </a:defRPr>
                </a:pPr>
                <a:endParaRPr lang="da-DK"/>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'Ark1'!$B$25:$B$27</c:f>
              <c:numCache>
                <c:formatCode>_-* #,##0_-;\-* #,##0_-;_-* "-"??_-;_-@_-</c:formatCode>
                <c:ptCount val="3"/>
                <c:pt idx="0">
                  <c:v>12168.91332</c:v>
                </c:pt>
                <c:pt idx="1">
                  <c:v>14782.292633344816</c:v>
                </c:pt>
                <c:pt idx="2">
                  <c:v>14782.292633344816</c:v>
                </c:pt>
              </c:numCache>
            </c:numRef>
          </c:val>
          <c:smooth val="0"/>
          <c:extLst>
            <c:ext xmlns:c16="http://schemas.microsoft.com/office/drawing/2014/chart" uri="{C3380CC4-5D6E-409C-BE32-E72D297353CC}">
              <c16:uniqueId val="{00000003-B398-491C-8584-5D38F460CD02}"/>
            </c:ext>
          </c:extLst>
        </c:ser>
        <c:ser>
          <c:idx val="0"/>
          <c:order val="2"/>
          <c:tx>
            <c:strRef>
              <c:f>'Ark1'!$F$2</c:f>
              <c:strCache>
                <c:ptCount val="1"/>
                <c:pt idx="0">
                  <c:v>GF inkl. særtarif</c:v>
                </c:pt>
              </c:strCache>
            </c:strRef>
          </c:tx>
          <c:spPr>
            <a:ln w="28575" cap="rnd">
              <a:solidFill>
                <a:schemeClr val="accent6"/>
              </a:solidFill>
              <a:round/>
            </a:ln>
            <a:effectLst/>
          </c:spPr>
          <c:marker>
            <c:symbol val="none"/>
          </c:marker>
          <c:dLbls>
            <c:dLbl>
              <c:idx val="2"/>
              <c:layout>
                <c:manualLayout>
                  <c:x val="2.7978375139340096E-3"/>
                  <c:y val="0"/>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B398-491C-8584-5D38F460CD02}"/>
                </c:ext>
              </c:extLst>
            </c:dLbl>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da-DK"/>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'Ark1'!$A$3:$A$5</c:f>
              <c:numCache>
                <c:formatCode>General</c:formatCode>
                <c:ptCount val="3"/>
                <c:pt idx="0">
                  <c:v>2024</c:v>
                </c:pt>
                <c:pt idx="1">
                  <c:v>2025</c:v>
                </c:pt>
                <c:pt idx="2">
                  <c:v>2026</c:v>
                </c:pt>
              </c:numCache>
            </c:numRef>
          </c:cat>
          <c:val>
            <c:numRef>
              <c:f>'Ark1'!$F$3:$F$5</c:f>
              <c:numCache>
                <c:formatCode>_-* #,##0_-;\-* #,##0_-;_-* "-"??_-;_-@_-</c:formatCode>
                <c:ptCount val="3"/>
                <c:pt idx="0">
                  <c:v>16843.963319999999</c:v>
                </c:pt>
                <c:pt idx="1">
                  <c:v>19457.342633344815</c:v>
                </c:pt>
                <c:pt idx="2">
                  <c:v>19457.342633344815</c:v>
                </c:pt>
              </c:numCache>
            </c:numRef>
          </c:val>
          <c:smooth val="0"/>
          <c:extLst>
            <c:ext xmlns:c16="http://schemas.microsoft.com/office/drawing/2014/chart" uri="{C3380CC4-5D6E-409C-BE32-E72D297353CC}">
              <c16:uniqueId val="{00000005-B398-491C-8584-5D38F460CD02}"/>
            </c:ext>
          </c:extLst>
        </c:ser>
        <c:ser>
          <c:idx val="2"/>
          <c:order val="3"/>
          <c:tx>
            <c:strRef>
              <c:f>'Ark1'!$B$6</c:f>
              <c:strCache>
                <c:ptCount val="1"/>
                <c:pt idx="0">
                  <c:v>GF inkl. særtarif og afkøling på 25 gr.</c:v>
                </c:pt>
              </c:strCache>
            </c:strRef>
          </c:tx>
          <c:spPr>
            <a:ln w="28575" cap="rnd">
              <a:solidFill>
                <a:schemeClr val="accent1"/>
              </a:solidFill>
              <a:round/>
            </a:ln>
            <a:effectLst/>
          </c:spPr>
          <c:marker>
            <c:symbol val="none"/>
          </c:marker>
          <c:dLbls>
            <c:dLbl>
              <c:idx val="2"/>
              <c:layout>
                <c:manualLayout>
                  <c:x val="5.5956750278682238E-3"/>
                  <c:y val="-2.645833333333335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B398-491C-8584-5D38F460CD02}"/>
                </c:ext>
              </c:extLst>
            </c:dLbl>
            <c:spPr>
              <a:noFill/>
              <a:ln>
                <a:noFill/>
              </a:ln>
              <a:effectLst/>
            </c:spPr>
            <c:txPr>
              <a:bodyPr rot="0" spcFirstLastPara="1" vertOverflow="ellipsis" vert="horz" wrap="square" lIns="38100" tIns="19050" rIns="38100" bIns="19050" anchor="ctr" anchorCtr="0">
                <a:spAutoFit/>
              </a:bodyPr>
              <a:lstStyle/>
              <a:p>
                <a:pPr algn="ctr">
                  <a:defRPr lang="en-US" sz="1000" b="1" i="0" u="none" strike="noStrike" kern="1200" baseline="0">
                    <a:solidFill>
                      <a:schemeClr val="tx1">
                        <a:lumMod val="75000"/>
                        <a:lumOff val="25000"/>
                      </a:schemeClr>
                    </a:solidFill>
                    <a:latin typeface="+mn-lt"/>
                    <a:ea typeface="+mn-ea"/>
                    <a:cs typeface="+mn-cs"/>
                  </a:defRPr>
                </a:pPr>
                <a:endParaRPr lang="da-DK"/>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'Ark1'!$B$3:$B$5</c:f>
              <c:numCache>
                <c:formatCode>_-* #,##0_-;\-* #,##0_-;_-* "-"??_-;_-@_-</c:formatCode>
                <c:ptCount val="3"/>
                <c:pt idx="0">
                  <c:v>15885.0998</c:v>
                </c:pt>
                <c:pt idx="1">
                  <c:v>17903.758714285716</c:v>
                </c:pt>
                <c:pt idx="2">
                  <c:v>17903.758714285716</c:v>
                </c:pt>
              </c:numCache>
            </c:numRef>
          </c:val>
          <c:smooth val="0"/>
          <c:extLst>
            <c:ext xmlns:c16="http://schemas.microsoft.com/office/drawing/2014/chart" uri="{C3380CC4-5D6E-409C-BE32-E72D297353CC}">
              <c16:uniqueId val="{00000007-B398-491C-8584-5D38F460CD02}"/>
            </c:ext>
          </c:extLst>
        </c:ser>
        <c:dLbls>
          <c:showLegendKey val="0"/>
          <c:showVal val="0"/>
          <c:showCatName val="0"/>
          <c:showSerName val="0"/>
          <c:showPercent val="0"/>
          <c:showBubbleSize val="0"/>
        </c:dLbls>
        <c:smooth val="0"/>
        <c:axId val="1859279664"/>
        <c:axId val="1859281584"/>
      </c:lineChart>
      <c:catAx>
        <c:axId val="18592796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endParaRPr lang="da-DK"/>
          </a:p>
        </c:txPr>
        <c:crossAx val="1859281584"/>
        <c:crosses val="autoZero"/>
        <c:auto val="1"/>
        <c:lblAlgn val="ctr"/>
        <c:lblOffset val="100"/>
        <c:noMultiLvlLbl val="0"/>
      </c:catAx>
      <c:valAx>
        <c:axId val="1859281584"/>
        <c:scaling>
          <c:orientation val="minMax"/>
          <c:max val="22000"/>
          <c:min val="12000"/>
        </c:scaling>
        <c:delete val="0"/>
        <c:axPos val="l"/>
        <c:majorGridlines>
          <c:spPr>
            <a:ln w="9525" cap="flat" cmpd="sng" algn="ctr">
              <a:solidFill>
                <a:schemeClr val="tx1">
                  <a:lumMod val="15000"/>
                  <a:lumOff val="85000"/>
                </a:schemeClr>
              </a:solidFill>
              <a:round/>
            </a:ln>
            <a:effectLst/>
          </c:spPr>
        </c:majorGridlines>
        <c:numFmt formatCode="_-* #,##0_-;\-* #,##0_-;_-* &quot;-&quot;??_-;_-@_-" sourceLinked="1"/>
        <c:majorTickMark val="none"/>
        <c:minorTickMark val="none"/>
        <c:tickLblPos val="nextTo"/>
        <c:spPr>
          <a:noFill/>
          <a:ln>
            <a:noFill/>
          </a:ln>
          <a:effectLst/>
        </c:spPr>
        <c:txPr>
          <a:bodyPr rot="-60000000" spcFirstLastPara="1" vertOverflow="ellipsis" vert="horz" wrap="square" anchor="ctr" anchorCtr="1"/>
          <a:lstStyle/>
          <a:p>
            <a:pPr>
              <a:defRPr sz="1000" b="1" i="0" u="none" strike="noStrike" kern="1200" baseline="0">
                <a:solidFill>
                  <a:schemeClr val="tx1">
                    <a:lumMod val="65000"/>
                    <a:lumOff val="35000"/>
                  </a:schemeClr>
                </a:solidFill>
                <a:latin typeface="+mn-lt"/>
                <a:ea typeface="+mn-ea"/>
                <a:cs typeface="+mn-cs"/>
              </a:defRPr>
            </a:pPr>
            <a:endParaRPr lang="da-DK"/>
          </a:p>
        </c:txPr>
        <c:crossAx val="1859279664"/>
        <c:crosses val="autoZero"/>
        <c:crossBetween val="between"/>
        <c:majorUnit val="2000"/>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a-DK"/>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1" y="0"/>
            <a:ext cx="3169920" cy="481727"/>
          </a:xfrm>
          <a:prstGeom prst="rect">
            <a:avLst/>
          </a:prstGeom>
        </p:spPr>
        <p:txBody>
          <a:bodyPr vert="horz" lIns="91440" tIns="45720" rIns="91440" bIns="45720" rtlCol="0"/>
          <a:lstStyle>
            <a:lvl1pPr algn="l">
              <a:defRPr sz="1200"/>
            </a:lvl1pPr>
          </a:lstStyle>
          <a:p>
            <a:endParaRPr lang="da-DK"/>
          </a:p>
        </p:txBody>
      </p:sp>
      <p:sp>
        <p:nvSpPr>
          <p:cNvPr id="3" name="Pladsholder til dato 2"/>
          <p:cNvSpPr>
            <a:spLocks noGrp="1"/>
          </p:cNvSpPr>
          <p:nvPr>
            <p:ph type="dt" idx="1"/>
          </p:nvPr>
        </p:nvSpPr>
        <p:spPr>
          <a:xfrm>
            <a:off x="4143588" y="0"/>
            <a:ext cx="3169920" cy="481727"/>
          </a:xfrm>
          <a:prstGeom prst="rect">
            <a:avLst/>
          </a:prstGeom>
        </p:spPr>
        <p:txBody>
          <a:bodyPr vert="horz" lIns="91440" tIns="45720" rIns="91440" bIns="45720" rtlCol="0"/>
          <a:lstStyle>
            <a:lvl1pPr algn="r">
              <a:defRPr sz="1200"/>
            </a:lvl1pPr>
          </a:lstStyle>
          <a:p>
            <a:fld id="{14D3C8C4-0046-47AA-9277-D548131E9D71}" type="datetimeFigureOut">
              <a:rPr lang="da-DK" smtClean="0"/>
              <a:t>11-10-2026</a:t>
            </a:fld>
            <a:endParaRPr lang="da-DK"/>
          </a:p>
        </p:txBody>
      </p:sp>
      <p:sp>
        <p:nvSpPr>
          <p:cNvPr id="4" name="Pladsholder til slidebillede 3"/>
          <p:cNvSpPr>
            <a:spLocks noGrp="1" noRot="1" noChangeAspect="1"/>
          </p:cNvSpPr>
          <p:nvPr>
            <p:ph type="sldImg" idx="2"/>
          </p:nvPr>
        </p:nvSpPr>
        <p:spPr>
          <a:xfrm>
            <a:off x="1316038" y="1200150"/>
            <a:ext cx="4683125" cy="3241675"/>
          </a:xfrm>
          <a:prstGeom prst="rect">
            <a:avLst/>
          </a:prstGeom>
          <a:noFill/>
          <a:ln w="12700">
            <a:solidFill>
              <a:prstClr val="black"/>
            </a:solidFill>
          </a:ln>
        </p:spPr>
        <p:txBody>
          <a:bodyPr vert="horz" lIns="91440" tIns="45720" rIns="91440" bIns="45720" rtlCol="0" anchor="ctr"/>
          <a:lstStyle/>
          <a:p>
            <a:endParaRPr lang="da-DK"/>
          </a:p>
        </p:txBody>
      </p:sp>
      <p:sp>
        <p:nvSpPr>
          <p:cNvPr id="5" name="Pladsholder til noter 4"/>
          <p:cNvSpPr>
            <a:spLocks noGrp="1"/>
          </p:cNvSpPr>
          <p:nvPr>
            <p:ph type="body" sz="quarter" idx="3"/>
          </p:nvPr>
        </p:nvSpPr>
        <p:spPr>
          <a:xfrm>
            <a:off x="731521" y="4620578"/>
            <a:ext cx="5852160" cy="3780472"/>
          </a:xfrm>
          <a:prstGeom prst="rect">
            <a:avLst/>
          </a:prstGeom>
        </p:spPr>
        <p:txBody>
          <a:bodyPr vert="horz" lIns="91440" tIns="45720" rIns="91440" bIns="45720" rtlCol="0"/>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sidefod 5"/>
          <p:cNvSpPr>
            <a:spLocks noGrp="1"/>
          </p:cNvSpPr>
          <p:nvPr>
            <p:ph type="ftr" sz="quarter" idx="4"/>
          </p:nvPr>
        </p:nvSpPr>
        <p:spPr>
          <a:xfrm>
            <a:off x="1" y="9119474"/>
            <a:ext cx="3169920" cy="481726"/>
          </a:xfrm>
          <a:prstGeom prst="rect">
            <a:avLst/>
          </a:prstGeom>
        </p:spPr>
        <p:txBody>
          <a:bodyPr vert="horz" lIns="91440" tIns="45720" rIns="91440" bIns="45720" rtlCol="0" anchor="b"/>
          <a:lstStyle>
            <a:lvl1pPr algn="l">
              <a:defRPr sz="1200"/>
            </a:lvl1pPr>
          </a:lstStyle>
          <a:p>
            <a:endParaRPr lang="da-DK"/>
          </a:p>
        </p:txBody>
      </p:sp>
      <p:sp>
        <p:nvSpPr>
          <p:cNvPr id="7" name="Pladsholder til slidenummer 6"/>
          <p:cNvSpPr>
            <a:spLocks noGrp="1"/>
          </p:cNvSpPr>
          <p:nvPr>
            <p:ph type="sldNum" sz="quarter" idx="5"/>
          </p:nvPr>
        </p:nvSpPr>
        <p:spPr>
          <a:xfrm>
            <a:off x="4143588" y="9119474"/>
            <a:ext cx="3169920" cy="481726"/>
          </a:xfrm>
          <a:prstGeom prst="rect">
            <a:avLst/>
          </a:prstGeom>
        </p:spPr>
        <p:txBody>
          <a:bodyPr vert="horz" lIns="91440" tIns="45720" rIns="91440" bIns="45720" rtlCol="0" anchor="b"/>
          <a:lstStyle>
            <a:lvl1pPr algn="r">
              <a:defRPr sz="1200"/>
            </a:lvl1pPr>
          </a:lstStyle>
          <a:p>
            <a:fld id="{DA075D6D-EF72-4466-A37D-EEF9B938A0E8}" type="slidenum">
              <a:rPr lang="da-DK" smtClean="0"/>
              <a:t>‹nr.›</a:t>
            </a:fld>
            <a:endParaRPr lang="da-DK"/>
          </a:p>
        </p:txBody>
      </p:sp>
    </p:spTree>
    <p:extLst>
      <p:ext uri="{BB962C8B-B14F-4D97-AF65-F5344CB8AC3E}">
        <p14:creationId xmlns:p14="http://schemas.microsoft.com/office/powerpoint/2010/main" val="20823126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da-DK"/>
              <a:t>Klik for at redigere titeltypografien i masteren</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a-DK"/>
              <a:t>Klik for at redigere undertiteltypografien i masteren</a:t>
            </a:r>
            <a:endParaRPr lang="en-US" dirty="0"/>
          </a:p>
        </p:txBody>
      </p:sp>
      <p:sp>
        <p:nvSpPr>
          <p:cNvPr id="4" name="Date Placeholder 3"/>
          <p:cNvSpPr>
            <a:spLocks noGrp="1"/>
          </p:cNvSpPr>
          <p:nvPr>
            <p:ph type="dt" sz="half" idx="10"/>
          </p:nvPr>
        </p:nvSpPr>
        <p:spPr/>
        <p:txBody>
          <a:bodyPr/>
          <a:lstStyle/>
          <a:p>
            <a:endParaRPr lang="da-DK"/>
          </a:p>
        </p:txBody>
      </p:sp>
      <p:sp>
        <p:nvSpPr>
          <p:cNvPr id="5" name="Footer Placeholder 4"/>
          <p:cNvSpPr>
            <a:spLocks noGrp="1"/>
          </p:cNvSpPr>
          <p:nvPr>
            <p:ph type="ftr" sz="quarter" idx="11"/>
          </p:nvPr>
        </p:nvSpPr>
        <p:spPr/>
        <p:txBody>
          <a:bodyPr/>
          <a:lstStyle/>
          <a:p>
            <a:endParaRPr lang="da-DK"/>
          </a:p>
        </p:txBody>
      </p:sp>
      <p:sp>
        <p:nvSpPr>
          <p:cNvPr id="6" name="Slide Number Placeholder 5"/>
          <p:cNvSpPr>
            <a:spLocks noGrp="1"/>
          </p:cNvSpPr>
          <p:nvPr>
            <p:ph type="sldNum" sz="quarter" idx="12"/>
          </p:nvPr>
        </p:nvSpPr>
        <p:spPr/>
        <p:txBody>
          <a:bodyPr/>
          <a:lstStyle/>
          <a:p>
            <a:fld id="{7BAA63A3-F055-4488-8D94-55FC3FF9DF19}" type="slidenum">
              <a:rPr lang="da-DK" smtClean="0"/>
              <a:t>‹nr.›</a:t>
            </a:fld>
            <a:endParaRPr lang="da-DK"/>
          </a:p>
        </p:txBody>
      </p:sp>
    </p:spTree>
    <p:extLst>
      <p:ext uri="{BB962C8B-B14F-4D97-AF65-F5344CB8AC3E}">
        <p14:creationId xmlns:p14="http://schemas.microsoft.com/office/powerpoint/2010/main" val="356902461"/>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a-DK"/>
              <a:t>Klik for at redigere titeltypografien i masteren</a:t>
            </a:r>
            <a:endParaRPr lang="en-US" dirty="0"/>
          </a:p>
        </p:txBody>
      </p:sp>
      <p:sp>
        <p:nvSpPr>
          <p:cNvPr id="3" name="Content Placeholder 2"/>
          <p:cNvSpPr>
            <a:spLocks noGrp="1"/>
          </p:cNvSpPr>
          <p:nvPr>
            <p:ph idx="1"/>
          </p:nvPr>
        </p:nvSpPr>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4" name="Date Placeholder 3"/>
          <p:cNvSpPr>
            <a:spLocks noGrp="1"/>
          </p:cNvSpPr>
          <p:nvPr>
            <p:ph type="dt" sz="half" idx="10"/>
          </p:nvPr>
        </p:nvSpPr>
        <p:spPr/>
        <p:txBody>
          <a:bodyPr/>
          <a:lstStyle/>
          <a:p>
            <a:endParaRPr lang="da-DK"/>
          </a:p>
        </p:txBody>
      </p:sp>
      <p:sp>
        <p:nvSpPr>
          <p:cNvPr id="5" name="Footer Placeholder 4"/>
          <p:cNvSpPr>
            <a:spLocks noGrp="1"/>
          </p:cNvSpPr>
          <p:nvPr>
            <p:ph type="ftr" sz="quarter" idx="11"/>
          </p:nvPr>
        </p:nvSpPr>
        <p:spPr/>
        <p:txBody>
          <a:bodyPr/>
          <a:lstStyle/>
          <a:p>
            <a:endParaRPr lang="da-DK"/>
          </a:p>
        </p:txBody>
      </p:sp>
      <p:sp>
        <p:nvSpPr>
          <p:cNvPr id="6" name="Slide Number Placeholder 5"/>
          <p:cNvSpPr>
            <a:spLocks noGrp="1"/>
          </p:cNvSpPr>
          <p:nvPr>
            <p:ph type="sldNum" sz="quarter" idx="12"/>
          </p:nvPr>
        </p:nvSpPr>
        <p:spPr/>
        <p:txBody>
          <a:bodyPr/>
          <a:lstStyle/>
          <a:p>
            <a:fld id="{7BAA63A3-F055-4488-8D94-55FC3FF9DF19}" type="slidenum">
              <a:rPr lang="da-DK" smtClean="0"/>
              <a:t>‹nr.›</a:t>
            </a:fld>
            <a:endParaRPr lang="da-DK"/>
          </a:p>
        </p:txBody>
      </p:sp>
    </p:spTree>
    <p:extLst>
      <p:ext uri="{BB962C8B-B14F-4D97-AF65-F5344CB8AC3E}">
        <p14:creationId xmlns:p14="http://schemas.microsoft.com/office/powerpoint/2010/main" val="1645557593"/>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da-DK"/>
              <a:t>Klik for at redigere titeltypografien i masteren</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a-DK"/>
              <a:t>Klik for at redigere teksttypografierne i masteren</a:t>
            </a:r>
          </a:p>
        </p:txBody>
      </p:sp>
      <p:sp>
        <p:nvSpPr>
          <p:cNvPr id="4" name="Date Placeholder 3"/>
          <p:cNvSpPr>
            <a:spLocks noGrp="1"/>
          </p:cNvSpPr>
          <p:nvPr>
            <p:ph type="dt" sz="half" idx="10"/>
          </p:nvPr>
        </p:nvSpPr>
        <p:spPr/>
        <p:txBody>
          <a:bodyPr/>
          <a:lstStyle/>
          <a:p>
            <a:endParaRPr lang="da-DK"/>
          </a:p>
        </p:txBody>
      </p:sp>
      <p:sp>
        <p:nvSpPr>
          <p:cNvPr id="5" name="Footer Placeholder 4"/>
          <p:cNvSpPr>
            <a:spLocks noGrp="1"/>
          </p:cNvSpPr>
          <p:nvPr>
            <p:ph type="ftr" sz="quarter" idx="11"/>
          </p:nvPr>
        </p:nvSpPr>
        <p:spPr/>
        <p:txBody>
          <a:bodyPr/>
          <a:lstStyle/>
          <a:p>
            <a:endParaRPr lang="da-DK"/>
          </a:p>
        </p:txBody>
      </p:sp>
      <p:sp>
        <p:nvSpPr>
          <p:cNvPr id="6" name="Slide Number Placeholder 5"/>
          <p:cNvSpPr>
            <a:spLocks noGrp="1"/>
          </p:cNvSpPr>
          <p:nvPr>
            <p:ph type="sldNum" sz="quarter" idx="12"/>
          </p:nvPr>
        </p:nvSpPr>
        <p:spPr/>
        <p:txBody>
          <a:bodyPr/>
          <a:lstStyle/>
          <a:p>
            <a:fld id="{7BAA63A3-F055-4488-8D94-55FC3FF9DF19}" type="slidenum">
              <a:rPr lang="da-DK" smtClean="0"/>
              <a:t>‹nr.›</a:t>
            </a:fld>
            <a:endParaRPr lang="da-DK"/>
          </a:p>
        </p:txBody>
      </p:sp>
    </p:spTree>
    <p:extLst>
      <p:ext uri="{BB962C8B-B14F-4D97-AF65-F5344CB8AC3E}">
        <p14:creationId xmlns:p14="http://schemas.microsoft.com/office/powerpoint/2010/main" val="2628962357"/>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a-DK"/>
              <a:t>Klik for at redigere titeltypografien i masteren</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5" name="Date Placeholder 4"/>
          <p:cNvSpPr>
            <a:spLocks noGrp="1"/>
          </p:cNvSpPr>
          <p:nvPr>
            <p:ph type="dt" sz="half" idx="10"/>
          </p:nvPr>
        </p:nvSpPr>
        <p:spPr/>
        <p:txBody>
          <a:bodyPr/>
          <a:lstStyle/>
          <a:p>
            <a:endParaRPr lang="da-DK"/>
          </a:p>
        </p:txBody>
      </p:sp>
      <p:sp>
        <p:nvSpPr>
          <p:cNvPr id="6" name="Footer Placeholder 5"/>
          <p:cNvSpPr>
            <a:spLocks noGrp="1"/>
          </p:cNvSpPr>
          <p:nvPr>
            <p:ph type="ftr" sz="quarter" idx="11"/>
          </p:nvPr>
        </p:nvSpPr>
        <p:spPr/>
        <p:txBody>
          <a:bodyPr/>
          <a:lstStyle/>
          <a:p>
            <a:endParaRPr lang="da-DK"/>
          </a:p>
        </p:txBody>
      </p:sp>
      <p:sp>
        <p:nvSpPr>
          <p:cNvPr id="7" name="Slide Number Placeholder 6"/>
          <p:cNvSpPr>
            <a:spLocks noGrp="1"/>
          </p:cNvSpPr>
          <p:nvPr>
            <p:ph type="sldNum" sz="quarter" idx="12"/>
          </p:nvPr>
        </p:nvSpPr>
        <p:spPr/>
        <p:txBody>
          <a:bodyPr/>
          <a:lstStyle/>
          <a:p>
            <a:fld id="{7BAA63A3-F055-4488-8D94-55FC3FF9DF19}" type="slidenum">
              <a:rPr lang="da-DK" smtClean="0"/>
              <a:t>‹nr.›</a:t>
            </a:fld>
            <a:endParaRPr lang="da-DK"/>
          </a:p>
        </p:txBody>
      </p:sp>
    </p:spTree>
    <p:extLst>
      <p:ext uri="{BB962C8B-B14F-4D97-AF65-F5344CB8AC3E}">
        <p14:creationId xmlns:p14="http://schemas.microsoft.com/office/powerpoint/2010/main" val="3021263977"/>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da-DK"/>
              <a:t>Klik for at redigere titeltypografien i masteren</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4" name="Content Placeholder 3"/>
          <p:cNvSpPr>
            <a:spLocks noGrp="1"/>
          </p:cNvSpPr>
          <p:nvPr>
            <p:ph sz="half" idx="2"/>
          </p:nvPr>
        </p:nvSpPr>
        <p:spPr>
          <a:xfrm>
            <a:off x="682329" y="2505075"/>
            <a:ext cx="4190702"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6" name="Content Placeholder 5"/>
          <p:cNvSpPr>
            <a:spLocks noGrp="1"/>
          </p:cNvSpPr>
          <p:nvPr>
            <p:ph sz="quarter" idx="4"/>
          </p:nvPr>
        </p:nvSpPr>
        <p:spPr>
          <a:xfrm>
            <a:off x="5014913" y="2505075"/>
            <a:ext cx="4211340"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7" name="Date Placeholder 6"/>
          <p:cNvSpPr>
            <a:spLocks noGrp="1"/>
          </p:cNvSpPr>
          <p:nvPr>
            <p:ph type="dt" sz="half" idx="10"/>
          </p:nvPr>
        </p:nvSpPr>
        <p:spPr/>
        <p:txBody>
          <a:bodyPr/>
          <a:lstStyle/>
          <a:p>
            <a:endParaRPr lang="da-DK"/>
          </a:p>
        </p:txBody>
      </p:sp>
      <p:sp>
        <p:nvSpPr>
          <p:cNvPr id="8" name="Footer Placeholder 7"/>
          <p:cNvSpPr>
            <a:spLocks noGrp="1"/>
          </p:cNvSpPr>
          <p:nvPr>
            <p:ph type="ftr" sz="quarter" idx="11"/>
          </p:nvPr>
        </p:nvSpPr>
        <p:spPr/>
        <p:txBody>
          <a:bodyPr/>
          <a:lstStyle/>
          <a:p>
            <a:endParaRPr lang="da-DK"/>
          </a:p>
        </p:txBody>
      </p:sp>
      <p:sp>
        <p:nvSpPr>
          <p:cNvPr id="9" name="Slide Number Placeholder 8"/>
          <p:cNvSpPr>
            <a:spLocks noGrp="1"/>
          </p:cNvSpPr>
          <p:nvPr>
            <p:ph type="sldNum" sz="quarter" idx="12"/>
          </p:nvPr>
        </p:nvSpPr>
        <p:spPr/>
        <p:txBody>
          <a:bodyPr/>
          <a:lstStyle/>
          <a:p>
            <a:fld id="{7BAA63A3-F055-4488-8D94-55FC3FF9DF19}" type="slidenum">
              <a:rPr lang="da-DK" smtClean="0"/>
              <a:t>‹nr.›</a:t>
            </a:fld>
            <a:endParaRPr lang="da-DK"/>
          </a:p>
        </p:txBody>
      </p:sp>
    </p:spTree>
    <p:extLst>
      <p:ext uri="{BB962C8B-B14F-4D97-AF65-F5344CB8AC3E}">
        <p14:creationId xmlns:p14="http://schemas.microsoft.com/office/powerpoint/2010/main" val="30809134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a-DK"/>
              <a:t>Klik for at redigere titeltypografien i masteren</a:t>
            </a:r>
            <a:endParaRPr lang="en-US" dirty="0"/>
          </a:p>
        </p:txBody>
      </p:sp>
      <p:sp>
        <p:nvSpPr>
          <p:cNvPr id="3" name="Date Placeholder 2"/>
          <p:cNvSpPr>
            <a:spLocks noGrp="1"/>
          </p:cNvSpPr>
          <p:nvPr>
            <p:ph type="dt" sz="half" idx="10"/>
          </p:nvPr>
        </p:nvSpPr>
        <p:spPr/>
        <p:txBody>
          <a:bodyPr/>
          <a:lstStyle/>
          <a:p>
            <a:endParaRPr lang="da-DK"/>
          </a:p>
        </p:txBody>
      </p:sp>
      <p:sp>
        <p:nvSpPr>
          <p:cNvPr id="4" name="Footer Placeholder 3"/>
          <p:cNvSpPr>
            <a:spLocks noGrp="1"/>
          </p:cNvSpPr>
          <p:nvPr>
            <p:ph type="ftr" sz="quarter" idx="11"/>
          </p:nvPr>
        </p:nvSpPr>
        <p:spPr/>
        <p:txBody>
          <a:bodyPr/>
          <a:lstStyle/>
          <a:p>
            <a:endParaRPr lang="da-DK"/>
          </a:p>
        </p:txBody>
      </p:sp>
      <p:sp>
        <p:nvSpPr>
          <p:cNvPr id="5" name="Slide Number Placeholder 4"/>
          <p:cNvSpPr>
            <a:spLocks noGrp="1"/>
          </p:cNvSpPr>
          <p:nvPr>
            <p:ph type="sldNum" sz="quarter" idx="12"/>
          </p:nvPr>
        </p:nvSpPr>
        <p:spPr/>
        <p:txBody>
          <a:bodyPr/>
          <a:lstStyle/>
          <a:p>
            <a:fld id="{7BAA63A3-F055-4488-8D94-55FC3FF9DF19}" type="slidenum">
              <a:rPr lang="da-DK" smtClean="0"/>
              <a:t>‹nr.›</a:t>
            </a:fld>
            <a:endParaRPr lang="da-DK"/>
          </a:p>
        </p:txBody>
      </p:sp>
    </p:spTree>
    <p:extLst>
      <p:ext uri="{BB962C8B-B14F-4D97-AF65-F5344CB8AC3E}">
        <p14:creationId xmlns:p14="http://schemas.microsoft.com/office/powerpoint/2010/main" val="2775306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10/11/2026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BAA63A3-F055-4488-8D94-55FC3FF9DF19}" type="slidenum">
              <a:rPr lang="da-DK" smtClean="0"/>
              <a:t>‹nr.›</a:t>
            </a:fld>
            <a:endParaRPr lang="da-DK"/>
          </a:p>
        </p:txBody>
      </p:sp>
    </p:spTree>
    <p:extLst>
      <p:ext uri="{BB962C8B-B14F-4D97-AF65-F5344CB8AC3E}">
        <p14:creationId xmlns:p14="http://schemas.microsoft.com/office/powerpoint/2010/main" val="30576522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da-DK"/>
              <a:t>Klik for at redigere titeltypografien i masteren</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Date Placeholder 4"/>
          <p:cNvSpPr>
            <a:spLocks noGrp="1"/>
          </p:cNvSpPr>
          <p:nvPr>
            <p:ph type="dt" sz="half" idx="10"/>
          </p:nvPr>
        </p:nvSpPr>
        <p:spPr/>
        <p:txBody>
          <a:bodyPr/>
          <a:lstStyle/>
          <a:p>
            <a:endParaRPr lang="da-DK"/>
          </a:p>
        </p:txBody>
      </p:sp>
      <p:sp>
        <p:nvSpPr>
          <p:cNvPr id="6" name="Footer Placeholder 5"/>
          <p:cNvSpPr>
            <a:spLocks noGrp="1"/>
          </p:cNvSpPr>
          <p:nvPr>
            <p:ph type="ftr" sz="quarter" idx="11"/>
          </p:nvPr>
        </p:nvSpPr>
        <p:spPr/>
        <p:txBody>
          <a:bodyPr/>
          <a:lstStyle/>
          <a:p>
            <a:endParaRPr lang="da-DK"/>
          </a:p>
        </p:txBody>
      </p:sp>
      <p:sp>
        <p:nvSpPr>
          <p:cNvPr id="7" name="Slide Number Placeholder 6"/>
          <p:cNvSpPr>
            <a:spLocks noGrp="1"/>
          </p:cNvSpPr>
          <p:nvPr>
            <p:ph type="sldNum" sz="quarter" idx="12"/>
          </p:nvPr>
        </p:nvSpPr>
        <p:spPr/>
        <p:txBody>
          <a:bodyPr/>
          <a:lstStyle/>
          <a:p>
            <a:fld id="{7BAA63A3-F055-4488-8D94-55FC3FF9DF19}" type="slidenum">
              <a:rPr lang="da-DK" smtClean="0"/>
              <a:t>‹nr.›</a:t>
            </a:fld>
            <a:endParaRPr lang="da-DK"/>
          </a:p>
        </p:txBody>
      </p:sp>
    </p:spTree>
    <p:extLst>
      <p:ext uri="{BB962C8B-B14F-4D97-AF65-F5344CB8AC3E}">
        <p14:creationId xmlns:p14="http://schemas.microsoft.com/office/powerpoint/2010/main" val="1545068579"/>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da-DK"/>
              <a:t>Klik for at redigere titeltypografien i masteren</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a-DK"/>
              <a:t>Klik på ikonet for at tilføje et billede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Date Placeholder 4"/>
          <p:cNvSpPr>
            <a:spLocks noGrp="1"/>
          </p:cNvSpPr>
          <p:nvPr>
            <p:ph type="dt" sz="half" idx="10"/>
          </p:nvPr>
        </p:nvSpPr>
        <p:spPr/>
        <p:txBody>
          <a:bodyPr/>
          <a:lstStyle/>
          <a:p>
            <a:endParaRPr lang="da-DK"/>
          </a:p>
        </p:txBody>
      </p:sp>
      <p:sp>
        <p:nvSpPr>
          <p:cNvPr id="6" name="Footer Placeholder 5"/>
          <p:cNvSpPr>
            <a:spLocks noGrp="1"/>
          </p:cNvSpPr>
          <p:nvPr>
            <p:ph type="ftr" sz="quarter" idx="11"/>
          </p:nvPr>
        </p:nvSpPr>
        <p:spPr/>
        <p:txBody>
          <a:bodyPr/>
          <a:lstStyle/>
          <a:p>
            <a:endParaRPr lang="da-DK"/>
          </a:p>
        </p:txBody>
      </p:sp>
      <p:sp>
        <p:nvSpPr>
          <p:cNvPr id="7" name="Slide Number Placeholder 6"/>
          <p:cNvSpPr>
            <a:spLocks noGrp="1"/>
          </p:cNvSpPr>
          <p:nvPr>
            <p:ph type="sldNum" sz="quarter" idx="12"/>
          </p:nvPr>
        </p:nvSpPr>
        <p:spPr/>
        <p:txBody>
          <a:bodyPr/>
          <a:lstStyle/>
          <a:p>
            <a:fld id="{7BAA63A3-F055-4488-8D94-55FC3FF9DF19}" type="slidenum">
              <a:rPr lang="da-DK" smtClean="0"/>
              <a:t>‹nr.›</a:t>
            </a:fld>
            <a:endParaRPr lang="da-DK"/>
          </a:p>
        </p:txBody>
      </p:sp>
    </p:spTree>
    <p:extLst>
      <p:ext uri="{BB962C8B-B14F-4D97-AF65-F5344CB8AC3E}">
        <p14:creationId xmlns:p14="http://schemas.microsoft.com/office/powerpoint/2010/main" val="36611114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a-DK"/>
              <a:t>Klik for at redigere titeltypografien i masteren</a:t>
            </a:r>
            <a:endParaRPr lang="en-US" dirty="0"/>
          </a:p>
        </p:txBody>
      </p:sp>
      <p:sp>
        <p:nvSpPr>
          <p:cNvPr id="3" name="Vertical Text Placeholder 2"/>
          <p:cNvSpPr>
            <a:spLocks noGrp="1"/>
          </p:cNvSpPr>
          <p:nvPr>
            <p:ph type="body" orient="vert" idx="1"/>
          </p:nvPr>
        </p:nvSpPr>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4" name="Date Placeholder 3"/>
          <p:cNvSpPr>
            <a:spLocks noGrp="1"/>
          </p:cNvSpPr>
          <p:nvPr>
            <p:ph type="dt" sz="half" idx="10"/>
          </p:nvPr>
        </p:nvSpPr>
        <p:spPr/>
        <p:txBody>
          <a:bodyPr/>
          <a:lstStyle/>
          <a:p>
            <a:endParaRPr lang="da-DK"/>
          </a:p>
        </p:txBody>
      </p:sp>
      <p:sp>
        <p:nvSpPr>
          <p:cNvPr id="5" name="Footer Placeholder 4"/>
          <p:cNvSpPr>
            <a:spLocks noGrp="1"/>
          </p:cNvSpPr>
          <p:nvPr>
            <p:ph type="ftr" sz="quarter" idx="11"/>
          </p:nvPr>
        </p:nvSpPr>
        <p:spPr/>
        <p:txBody>
          <a:bodyPr/>
          <a:lstStyle/>
          <a:p>
            <a:endParaRPr lang="da-DK"/>
          </a:p>
        </p:txBody>
      </p:sp>
      <p:sp>
        <p:nvSpPr>
          <p:cNvPr id="6" name="Slide Number Placeholder 5"/>
          <p:cNvSpPr>
            <a:spLocks noGrp="1"/>
          </p:cNvSpPr>
          <p:nvPr>
            <p:ph type="sldNum" sz="quarter" idx="12"/>
          </p:nvPr>
        </p:nvSpPr>
        <p:spPr/>
        <p:txBody>
          <a:bodyPr/>
          <a:lstStyle/>
          <a:p>
            <a:fld id="{7BAA63A3-F055-4488-8D94-55FC3FF9DF19}" type="slidenum">
              <a:rPr lang="da-DK" smtClean="0"/>
              <a:t>‹nr.›</a:t>
            </a:fld>
            <a:endParaRPr lang="da-DK"/>
          </a:p>
        </p:txBody>
      </p:sp>
    </p:spTree>
    <p:extLst>
      <p:ext uri="{BB962C8B-B14F-4D97-AF65-F5344CB8AC3E}">
        <p14:creationId xmlns:p14="http://schemas.microsoft.com/office/powerpoint/2010/main" val="24812320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da-DK"/>
              <a:t>Klik for at redigere titeltypografien i masteren</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4" name="Date Placeholder 3"/>
          <p:cNvSpPr>
            <a:spLocks noGrp="1"/>
          </p:cNvSpPr>
          <p:nvPr>
            <p:ph type="dt" sz="half" idx="10"/>
          </p:nvPr>
        </p:nvSpPr>
        <p:spPr/>
        <p:txBody>
          <a:bodyPr/>
          <a:lstStyle/>
          <a:p>
            <a:endParaRPr lang="da-DK"/>
          </a:p>
        </p:txBody>
      </p:sp>
      <p:sp>
        <p:nvSpPr>
          <p:cNvPr id="5" name="Footer Placeholder 4"/>
          <p:cNvSpPr>
            <a:spLocks noGrp="1"/>
          </p:cNvSpPr>
          <p:nvPr>
            <p:ph type="ftr" sz="quarter" idx="11"/>
          </p:nvPr>
        </p:nvSpPr>
        <p:spPr/>
        <p:txBody>
          <a:bodyPr/>
          <a:lstStyle/>
          <a:p>
            <a:endParaRPr lang="da-DK"/>
          </a:p>
        </p:txBody>
      </p:sp>
      <p:sp>
        <p:nvSpPr>
          <p:cNvPr id="6" name="Slide Number Placeholder 5"/>
          <p:cNvSpPr>
            <a:spLocks noGrp="1"/>
          </p:cNvSpPr>
          <p:nvPr>
            <p:ph type="sldNum" sz="quarter" idx="12"/>
          </p:nvPr>
        </p:nvSpPr>
        <p:spPr/>
        <p:txBody>
          <a:bodyPr/>
          <a:lstStyle/>
          <a:p>
            <a:fld id="{7BAA63A3-F055-4488-8D94-55FC3FF9DF19}" type="slidenum">
              <a:rPr lang="da-DK" smtClean="0"/>
              <a:t>‹nr.›</a:t>
            </a:fld>
            <a:endParaRPr lang="da-DK"/>
          </a:p>
        </p:txBody>
      </p:sp>
    </p:spTree>
    <p:extLst>
      <p:ext uri="{BB962C8B-B14F-4D97-AF65-F5344CB8AC3E}">
        <p14:creationId xmlns:p14="http://schemas.microsoft.com/office/powerpoint/2010/main" val="34758696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elslide">
    <p:spTree>
      <p:nvGrpSpPr>
        <p:cNvPr id="1" name=""/>
        <p:cNvGrpSpPr/>
        <p:nvPr/>
      </p:nvGrpSpPr>
      <p:grpSpPr>
        <a:xfrm>
          <a:off x="0" y="0"/>
          <a:ext cx="0" cy="0"/>
          <a:chOff x="0" y="0"/>
          <a:chExt cx="0" cy="0"/>
        </a:xfrm>
      </p:grpSpPr>
      <p:sp>
        <p:nvSpPr>
          <p:cNvPr id="21" name="Slide Number Placeholder 3">
            <a:extLst>
              <a:ext uri="{FF2B5EF4-FFF2-40B4-BE49-F238E27FC236}">
                <a16:creationId xmlns:a16="http://schemas.microsoft.com/office/drawing/2014/main" id="{FC54D3C5-FAE4-2B62-E41A-4D72AC987D76}"/>
              </a:ext>
            </a:extLst>
          </p:cNvPr>
          <p:cNvSpPr>
            <a:spLocks noGrp="1"/>
          </p:cNvSpPr>
          <p:nvPr>
            <p:ph type="sldNum" sz="quarter" idx="12"/>
          </p:nvPr>
        </p:nvSpPr>
        <p:spPr>
          <a:xfrm>
            <a:off x="7256611" y="6206978"/>
            <a:ext cx="2228850" cy="365125"/>
          </a:xfrm>
        </p:spPr>
        <p:txBody>
          <a:bodyPr/>
          <a:lstStyle/>
          <a:p>
            <a:fld id="{7BAA63A3-F055-4488-8D94-55FC3FF9DF19}" type="slidenum">
              <a:rPr lang="da-DK" smtClean="0"/>
              <a:t>‹nr.›</a:t>
            </a:fld>
            <a:endParaRPr lang="da-DK"/>
          </a:p>
        </p:txBody>
      </p:sp>
      <p:pic>
        <p:nvPicPr>
          <p:cNvPr id="2" name="Billede 1">
            <a:extLst>
              <a:ext uri="{FF2B5EF4-FFF2-40B4-BE49-F238E27FC236}">
                <a16:creationId xmlns:a16="http://schemas.microsoft.com/office/drawing/2014/main" id="{4DA2B4A6-0975-6A8F-3CD3-6F1565BDE33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02270" y="336346"/>
            <a:ext cx="1383192" cy="612560"/>
          </a:xfrm>
          <a:prstGeom prst="rect">
            <a:avLst/>
          </a:prstGeom>
        </p:spPr>
      </p:pic>
      <p:pic>
        <p:nvPicPr>
          <p:cNvPr id="15" name="Grafik 14">
            <a:extLst>
              <a:ext uri="{FF2B5EF4-FFF2-40B4-BE49-F238E27FC236}">
                <a16:creationId xmlns:a16="http://schemas.microsoft.com/office/drawing/2014/main" id="{0C1BA47A-35B9-5A7E-ECD5-2A85DD763D9B}"/>
              </a:ext>
            </a:extLst>
          </p:cNvPr>
          <p:cNvPicPr>
            <a:picLocks noChangeAspect="1"/>
          </p:cNvPicPr>
          <p:nvPr userDrawn="1"/>
        </p:nvPicPr>
        <p:blipFill rotWithShape="1">
          <a:blip>
            <a:extLst>
              <a:ext uri="{96DAC541-7B7A-43D3-8B79-37D633B846F1}">
                <asvg:svgBlip xmlns:asvg="http://schemas.microsoft.com/office/drawing/2016/SVG/main" r:embed="rId3"/>
              </a:ext>
            </a:extLst>
          </a:blip>
          <a:srcRect b="39486"/>
          <a:stretch/>
        </p:blipFill>
        <p:spPr>
          <a:xfrm>
            <a:off x="2781193" y="4459706"/>
            <a:ext cx="8950835" cy="2398295"/>
          </a:xfrm>
          <a:prstGeom prst="rect">
            <a:avLst/>
          </a:prstGeom>
        </p:spPr>
      </p:pic>
      <p:sp>
        <p:nvSpPr>
          <p:cNvPr id="16" name="Titel 15">
            <a:extLst>
              <a:ext uri="{FF2B5EF4-FFF2-40B4-BE49-F238E27FC236}">
                <a16:creationId xmlns:a16="http://schemas.microsoft.com/office/drawing/2014/main" id="{51F7AA16-8DDF-EA67-50EF-CDDF3B82F67F}"/>
              </a:ext>
            </a:extLst>
          </p:cNvPr>
          <p:cNvSpPr>
            <a:spLocks noGrp="1"/>
          </p:cNvSpPr>
          <p:nvPr>
            <p:ph type="title"/>
          </p:nvPr>
        </p:nvSpPr>
        <p:spPr>
          <a:xfrm>
            <a:off x="832840" y="1735514"/>
            <a:ext cx="6972750" cy="1325563"/>
          </a:xfrm>
        </p:spPr>
        <p:txBody>
          <a:bodyPr vert="horz" lIns="91440" tIns="45720" rIns="91440" bIns="45720" rtlCol="0" anchor="ctr">
            <a:normAutofit/>
          </a:bodyPr>
          <a:lstStyle>
            <a:lvl1pPr>
              <a:defRPr lang="da-DK" sz="3600" dirty="0">
                <a:latin typeface="Roboto Medium" panose="02000000000000000000" pitchFamily="2" charset="0"/>
                <a:ea typeface="Roboto Medium" panose="02000000000000000000" pitchFamily="2" charset="0"/>
              </a:defRPr>
            </a:lvl1pPr>
          </a:lstStyle>
          <a:p>
            <a:pPr lvl="0"/>
            <a:r>
              <a:rPr lang="da-DK" dirty="0"/>
              <a:t>Klik for at redigere titeltypografien i masteren</a:t>
            </a:r>
          </a:p>
        </p:txBody>
      </p:sp>
      <p:sp>
        <p:nvSpPr>
          <p:cNvPr id="19" name="Pladsholder til tekst 18">
            <a:extLst>
              <a:ext uri="{FF2B5EF4-FFF2-40B4-BE49-F238E27FC236}">
                <a16:creationId xmlns:a16="http://schemas.microsoft.com/office/drawing/2014/main" id="{E881E705-0437-2547-3A46-10A966EBF594}"/>
              </a:ext>
            </a:extLst>
          </p:cNvPr>
          <p:cNvSpPr>
            <a:spLocks noGrp="1"/>
          </p:cNvSpPr>
          <p:nvPr>
            <p:ph type="body" sz="quarter" idx="13"/>
          </p:nvPr>
        </p:nvSpPr>
        <p:spPr>
          <a:xfrm>
            <a:off x="832711" y="3330576"/>
            <a:ext cx="5453460" cy="466725"/>
          </a:xfrm>
        </p:spPr>
        <p:txBody>
          <a:bodyPr>
            <a:normAutofit/>
          </a:bodyPr>
          <a:lstStyle>
            <a:lvl1pPr marL="0" indent="0">
              <a:buFontTx/>
              <a:buNone/>
              <a:defRPr sz="2000">
                <a:solidFill>
                  <a:srgbClr val="67BD45"/>
                </a:solidFill>
                <a:latin typeface="Roboto Medium" panose="02000000000000000000" pitchFamily="2" charset="0"/>
                <a:ea typeface="Roboto Medium" panose="02000000000000000000" pitchFamily="2" charset="0"/>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a-DK" dirty="0"/>
              <a:t>Klik for at redigere</a:t>
            </a:r>
          </a:p>
        </p:txBody>
      </p:sp>
    </p:spTree>
    <p:extLst>
      <p:ext uri="{BB962C8B-B14F-4D97-AF65-F5344CB8AC3E}">
        <p14:creationId xmlns:p14="http://schemas.microsoft.com/office/powerpoint/2010/main" val="371499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Afsnitsoverskrift">
    <p:spTree>
      <p:nvGrpSpPr>
        <p:cNvPr id="1" name=""/>
        <p:cNvGrpSpPr/>
        <p:nvPr/>
      </p:nvGrpSpPr>
      <p:grpSpPr>
        <a:xfrm>
          <a:off x="0" y="0"/>
          <a:ext cx="0" cy="0"/>
          <a:chOff x="0" y="0"/>
          <a:chExt cx="0" cy="0"/>
        </a:xfrm>
      </p:grpSpPr>
      <p:pic>
        <p:nvPicPr>
          <p:cNvPr id="3" name="Grafik 2">
            <a:extLst>
              <a:ext uri="{FF2B5EF4-FFF2-40B4-BE49-F238E27FC236}">
                <a16:creationId xmlns:a16="http://schemas.microsoft.com/office/drawing/2014/main" id="{EB759D2B-0632-E9FB-8495-255E170EA8E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flipH="1">
            <a:off x="-1009291" y="5115464"/>
            <a:ext cx="11924582" cy="1955401"/>
          </a:xfrm>
          <a:prstGeom prst="rect">
            <a:avLst/>
          </a:prstGeom>
        </p:spPr>
      </p:pic>
      <p:sp>
        <p:nvSpPr>
          <p:cNvPr id="14" name="Slide Number Placeholder 3">
            <a:extLst>
              <a:ext uri="{FF2B5EF4-FFF2-40B4-BE49-F238E27FC236}">
                <a16:creationId xmlns:a16="http://schemas.microsoft.com/office/drawing/2014/main" id="{572E2FB3-1B42-533C-F4C2-CA61E0C46079}"/>
              </a:ext>
            </a:extLst>
          </p:cNvPr>
          <p:cNvSpPr>
            <a:spLocks noGrp="1"/>
          </p:cNvSpPr>
          <p:nvPr>
            <p:ph type="sldNum" sz="quarter" idx="12"/>
          </p:nvPr>
        </p:nvSpPr>
        <p:spPr>
          <a:xfrm>
            <a:off x="7256611" y="6206978"/>
            <a:ext cx="2228850" cy="365125"/>
          </a:xfrm>
        </p:spPr>
        <p:txBody>
          <a:bodyPr/>
          <a:lstStyle/>
          <a:p>
            <a:fld id="{7BAA63A3-F055-4488-8D94-55FC3FF9DF19}" type="slidenum">
              <a:rPr lang="da-DK" smtClean="0"/>
              <a:t>‹nr.›</a:t>
            </a:fld>
            <a:endParaRPr lang="da-DK"/>
          </a:p>
        </p:txBody>
      </p:sp>
      <p:pic>
        <p:nvPicPr>
          <p:cNvPr id="6" name="Billede 5">
            <a:extLst>
              <a:ext uri="{FF2B5EF4-FFF2-40B4-BE49-F238E27FC236}">
                <a16:creationId xmlns:a16="http://schemas.microsoft.com/office/drawing/2014/main" id="{0F34DFBD-BCA6-1178-95BB-3E3419C9CF6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491849" y="336347"/>
            <a:ext cx="993613" cy="440031"/>
          </a:xfrm>
          <a:prstGeom prst="rect">
            <a:avLst/>
          </a:prstGeom>
        </p:spPr>
      </p:pic>
      <p:sp>
        <p:nvSpPr>
          <p:cNvPr id="2" name="Rektangel 1">
            <a:extLst>
              <a:ext uri="{FF2B5EF4-FFF2-40B4-BE49-F238E27FC236}">
                <a16:creationId xmlns:a16="http://schemas.microsoft.com/office/drawing/2014/main" id="{77C8D58D-531A-2085-0C29-70055979E1CA}"/>
              </a:ext>
            </a:extLst>
          </p:cNvPr>
          <p:cNvSpPr/>
          <p:nvPr userDrawn="1"/>
        </p:nvSpPr>
        <p:spPr>
          <a:xfrm>
            <a:off x="774489" y="1388686"/>
            <a:ext cx="1234747" cy="69012"/>
          </a:xfrm>
          <a:prstGeom prst="rect">
            <a:avLst/>
          </a:prstGeom>
          <a:solidFill>
            <a:srgbClr val="67BD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800"/>
          </a:p>
        </p:txBody>
      </p:sp>
      <p:sp>
        <p:nvSpPr>
          <p:cNvPr id="4" name="Titel 8">
            <a:extLst>
              <a:ext uri="{FF2B5EF4-FFF2-40B4-BE49-F238E27FC236}">
                <a16:creationId xmlns:a16="http://schemas.microsoft.com/office/drawing/2014/main" id="{FC427437-6A58-D048-292E-F5A4252A4C79}"/>
              </a:ext>
            </a:extLst>
          </p:cNvPr>
          <p:cNvSpPr>
            <a:spLocks noGrp="1"/>
          </p:cNvSpPr>
          <p:nvPr>
            <p:ph type="title"/>
          </p:nvPr>
        </p:nvSpPr>
        <p:spPr>
          <a:xfrm>
            <a:off x="653677" y="879728"/>
            <a:ext cx="7717359" cy="508959"/>
          </a:xfrm>
        </p:spPr>
        <p:txBody>
          <a:bodyPr vert="horz" lIns="91440" tIns="45720" rIns="91440" bIns="45720" rtlCol="0" anchor="ctr">
            <a:normAutofit/>
          </a:bodyPr>
          <a:lstStyle>
            <a:lvl1pPr>
              <a:defRPr lang="da-DK" sz="3600" dirty="0">
                <a:latin typeface="Roboto Medium" panose="02000000000000000000" pitchFamily="2" charset="0"/>
                <a:ea typeface="Roboto Medium" panose="02000000000000000000" pitchFamily="2" charset="0"/>
              </a:defRPr>
            </a:lvl1pPr>
          </a:lstStyle>
          <a:p>
            <a:pPr lvl="0"/>
            <a:r>
              <a:rPr lang="da-DK" dirty="0"/>
              <a:t>Klik for at redigere titeltypografien i</a:t>
            </a:r>
          </a:p>
        </p:txBody>
      </p:sp>
    </p:spTree>
    <p:extLst>
      <p:ext uri="{BB962C8B-B14F-4D97-AF65-F5344CB8AC3E}">
        <p14:creationId xmlns:p14="http://schemas.microsoft.com/office/powerpoint/2010/main" val="23980179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Afsnitsoverskrift">
    <p:spTree>
      <p:nvGrpSpPr>
        <p:cNvPr id="1" name=""/>
        <p:cNvGrpSpPr/>
        <p:nvPr/>
      </p:nvGrpSpPr>
      <p:grpSpPr>
        <a:xfrm>
          <a:off x="0" y="0"/>
          <a:ext cx="0" cy="0"/>
          <a:chOff x="0" y="0"/>
          <a:chExt cx="0" cy="0"/>
        </a:xfrm>
      </p:grpSpPr>
      <p:sp>
        <p:nvSpPr>
          <p:cNvPr id="7" name="Slide Number Placeholder 3">
            <a:extLst>
              <a:ext uri="{FF2B5EF4-FFF2-40B4-BE49-F238E27FC236}">
                <a16:creationId xmlns:a16="http://schemas.microsoft.com/office/drawing/2014/main" id="{B0436FAD-5685-7714-1818-E309BDC94D6A}"/>
              </a:ext>
            </a:extLst>
          </p:cNvPr>
          <p:cNvSpPr>
            <a:spLocks noGrp="1"/>
          </p:cNvSpPr>
          <p:nvPr>
            <p:ph type="sldNum" sz="quarter" idx="12"/>
          </p:nvPr>
        </p:nvSpPr>
        <p:spPr>
          <a:xfrm>
            <a:off x="7256611" y="6206978"/>
            <a:ext cx="2228850" cy="365125"/>
          </a:xfrm>
        </p:spPr>
        <p:txBody>
          <a:bodyPr/>
          <a:lstStyle/>
          <a:p>
            <a:fld id="{7BAA63A3-F055-4488-8D94-55FC3FF9DF19}" type="slidenum">
              <a:rPr lang="da-DK" smtClean="0"/>
              <a:t>‹nr.›</a:t>
            </a:fld>
            <a:endParaRPr lang="da-DK"/>
          </a:p>
        </p:txBody>
      </p:sp>
      <p:pic>
        <p:nvPicPr>
          <p:cNvPr id="5" name="Billede 4">
            <a:extLst>
              <a:ext uri="{FF2B5EF4-FFF2-40B4-BE49-F238E27FC236}">
                <a16:creationId xmlns:a16="http://schemas.microsoft.com/office/drawing/2014/main" id="{7322AEDB-55F9-3BE3-F9F4-CF00F225382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491849" y="336347"/>
            <a:ext cx="993613" cy="440031"/>
          </a:xfrm>
          <a:prstGeom prst="rect">
            <a:avLst/>
          </a:prstGeom>
        </p:spPr>
      </p:pic>
      <p:sp>
        <p:nvSpPr>
          <p:cNvPr id="9" name="Titel 8">
            <a:extLst>
              <a:ext uri="{FF2B5EF4-FFF2-40B4-BE49-F238E27FC236}">
                <a16:creationId xmlns:a16="http://schemas.microsoft.com/office/drawing/2014/main" id="{F5E29F75-03B5-A408-7EF1-F9DD3903332F}"/>
              </a:ext>
            </a:extLst>
          </p:cNvPr>
          <p:cNvSpPr>
            <a:spLocks noGrp="1"/>
          </p:cNvSpPr>
          <p:nvPr>
            <p:ph type="title"/>
          </p:nvPr>
        </p:nvSpPr>
        <p:spPr>
          <a:xfrm>
            <a:off x="653677" y="879728"/>
            <a:ext cx="7717359" cy="508959"/>
          </a:xfrm>
        </p:spPr>
        <p:txBody>
          <a:bodyPr vert="horz" lIns="91440" tIns="45720" rIns="91440" bIns="45720" rtlCol="0" anchor="ctr">
            <a:normAutofit/>
          </a:bodyPr>
          <a:lstStyle>
            <a:lvl1pPr>
              <a:defRPr lang="da-DK" sz="3600" dirty="0">
                <a:latin typeface="Roboto Medium" panose="02000000000000000000" pitchFamily="2" charset="0"/>
                <a:ea typeface="Roboto Medium" panose="02000000000000000000" pitchFamily="2" charset="0"/>
              </a:defRPr>
            </a:lvl1pPr>
          </a:lstStyle>
          <a:p>
            <a:pPr lvl="0"/>
            <a:r>
              <a:rPr lang="da-DK" dirty="0"/>
              <a:t>Klik for at redigere titeltypografien i</a:t>
            </a:r>
          </a:p>
        </p:txBody>
      </p:sp>
      <p:sp>
        <p:nvSpPr>
          <p:cNvPr id="10" name="Rektangel 9">
            <a:extLst>
              <a:ext uri="{FF2B5EF4-FFF2-40B4-BE49-F238E27FC236}">
                <a16:creationId xmlns:a16="http://schemas.microsoft.com/office/drawing/2014/main" id="{1016A1C0-69B1-CCFA-20C2-DA96C330163B}"/>
              </a:ext>
            </a:extLst>
          </p:cNvPr>
          <p:cNvSpPr/>
          <p:nvPr userDrawn="1"/>
        </p:nvSpPr>
        <p:spPr>
          <a:xfrm>
            <a:off x="774489" y="1388686"/>
            <a:ext cx="1234747" cy="69012"/>
          </a:xfrm>
          <a:prstGeom prst="rect">
            <a:avLst/>
          </a:prstGeom>
          <a:solidFill>
            <a:srgbClr val="67BD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800"/>
          </a:p>
        </p:txBody>
      </p:sp>
    </p:spTree>
    <p:extLst>
      <p:ext uri="{BB962C8B-B14F-4D97-AF65-F5344CB8AC3E}">
        <p14:creationId xmlns:p14="http://schemas.microsoft.com/office/powerpoint/2010/main" val="23117935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_Afsnitsoverskrift">
    <p:spTree>
      <p:nvGrpSpPr>
        <p:cNvPr id="1" name=""/>
        <p:cNvGrpSpPr/>
        <p:nvPr/>
      </p:nvGrpSpPr>
      <p:grpSpPr>
        <a:xfrm>
          <a:off x="0" y="0"/>
          <a:ext cx="0" cy="0"/>
          <a:chOff x="0" y="0"/>
          <a:chExt cx="0" cy="0"/>
        </a:xfrm>
      </p:grpSpPr>
      <p:sp>
        <p:nvSpPr>
          <p:cNvPr id="6" name="Slide Number Placeholder 3">
            <a:extLst>
              <a:ext uri="{FF2B5EF4-FFF2-40B4-BE49-F238E27FC236}">
                <a16:creationId xmlns:a16="http://schemas.microsoft.com/office/drawing/2014/main" id="{8DB47B55-4BDF-12D3-2D12-B018F3C34C32}"/>
              </a:ext>
            </a:extLst>
          </p:cNvPr>
          <p:cNvSpPr>
            <a:spLocks noGrp="1"/>
          </p:cNvSpPr>
          <p:nvPr>
            <p:ph type="sldNum" sz="quarter" idx="12"/>
          </p:nvPr>
        </p:nvSpPr>
        <p:spPr>
          <a:xfrm>
            <a:off x="7256611" y="6206978"/>
            <a:ext cx="2228850" cy="365125"/>
          </a:xfrm>
        </p:spPr>
        <p:txBody>
          <a:bodyPr/>
          <a:lstStyle/>
          <a:p>
            <a:fld id="{7BAA63A3-F055-4488-8D94-55FC3FF9DF19}" type="slidenum">
              <a:rPr lang="da-DK" smtClean="0"/>
              <a:t>‹nr.›</a:t>
            </a:fld>
            <a:endParaRPr lang="da-DK"/>
          </a:p>
        </p:txBody>
      </p:sp>
      <p:pic>
        <p:nvPicPr>
          <p:cNvPr id="5" name="Billede 4">
            <a:extLst>
              <a:ext uri="{FF2B5EF4-FFF2-40B4-BE49-F238E27FC236}">
                <a16:creationId xmlns:a16="http://schemas.microsoft.com/office/drawing/2014/main" id="{AAF470AE-F5E0-6E2A-46CD-CA5D70A187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491849" y="336347"/>
            <a:ext cx="993613" cy="440031"/>
          </a:xfrm>
          <a:prstGeom prst="rect">
            <a:avLst/>
          </a:prstGeom>
        </p:spPr>
      </p:pic>
      <p:sp>
        <p:nvSpPr>
          <p:cNvPr id="9" name="Titel 8">
            <a:extLst>
              <a:ext uri="{FF2B5EF4-FFF2-40B4-BE49-F238E27FC236}">
                <a16:creationId xmlns:a16="http://schemas.microsoft.com/office/drawing/2014/main" id="{026B4592-B343-C4D7-4E18-B88086A47D6E}"/>
              </a:ext>
            </a:extLst>
          </p:cNvPr>
          <p:cNvSpPr>
            <a:spLocks noGrp="1"/>
          </p:cNvSpPr>
          <p:nvPr>
            <p:ph type="title"/>
          </p:nvPr>
        </p:nvSpPr>
        <p:spPr>
          <a:xfrm>
            <a:off x="672368" y="776377"/>
            <a:ext cx="7717359" cy="526212"/>
          </a:xfrm>
        </p:spPr>
        <p:txBody>
          <a:bodyPr vert="horz" lIns="91440" tIns="45720" rIns="91440" bIns="45720" rtlCol="0" anchor="ctr">
            <a:normAutofit/>
          </a:bodyPr>
          <a:lstStyle>
            <a:lvl1pPr>
              <a:defRPr lang="da-DK" sz="3600" dirty="0">
                <a:latin typeface="Roboto Medium" panose="02000000000000000000" pitchFamily="2" charset="0"/>
                <a:ea typeface="Roboto Medium" panose="02000000000000000000" pitchFamily="2" charset="0"/>
              </a:defRPr>
            </a:lvl1pPr>
          </a:lstStyle>
          <a:p>
            <a:pPr lvl="0"/>
            <a:r>
              <a:rPr lang="da-DK" dirty="0"/>
              <a:t>Klik for at redigere titeltypografien i</a:t>
            </a:r>
          </a:p>
        </p:txBody>
      </p:sp>
      <p:sp>
        <p:nvSpPr>
          <p:cNvPr id="10" name="Rektangel 9">
            <a:extLst>
              <a:ext uri="{FF2B5EF4-FFF2-40B4-BE49-F238E27FC236}">
                <a16:creationId xmlns:a16="http://schemas.microsoft.com/office/drawing/2014/main" id="{1A65129F-A10B-E0E2-AE1D-48D04852E734}"/>
              </a:ext>
            </a:extLst>
          </p:cNvPr>
          <p:cNvSpPr/>
          <p:nvPr userDrawn="1"/>
        </p:nvSpPr>
        <p:spPr>
          <a:xfrm>
            <a:off x="774489" y="1311216"/>
            <a:ext cx="1234747" cy="69012"/>
          </a:xfrm>
          <a:prstGeom prst="rect">
            <a:avLst/>
          </a:prstGeom>
          <a:solidFill>
            <a:srgbClr val="67BD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800"/>
          </a:p>
        </p:txBody>
      </p:sp>
    </p:spTree>
    <p:extLst>
      <p:ext uri="{BB962C8B-B14F-4D97-AF65-F5344CB8AC3E}">
        <p14:creationId xmlns:p14="http://schemas.microsoft.com/office/powerpoint/2010/main" val="11143307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Indhold med billedtekst">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fld id="{7BAA63A3-F055-4488-8D94-55FC3FF9DF19}" type="slidenum">
              <a:rPr lang="da-DK" smtClean="0"/>
              <a:t>‹nr.›</a:t>
            </a:fld>
            <a:endParaRPr lang="da-DK"/>
          </a:p>
        </p:txBody>
      </p:sp>
    </p:spTree>
    <p:extLst>
      <p:ext uri="{BB962C8B-B14F-4D97-AF65-F5344CB8AC3E}">
        <p14:creationId xmlns:p14="http://schemas.microsoft.com/office/powerpoint/2010/main" val="39104400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da-DK"/>
              <a:t>Klik for at redigere titeltypografien i masteren</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da-DK"/>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a-DK"/>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AA63A3-F055-4488-8D94-55FC3FF9DF19}" type="slidenum">
              <a:rPr lang="da-DK" smtClean="0"/>
              <a:t>‹nr.›</a:t>
            </a:fld>
            <a:endParaRPr lang="da-DK"/>
          </a:p>
        </p:txBody>
      </p:sp>
    </p:spTree>
    <p:extLst>
      <p:ext uri="{BB962C8B-B14F-4D97-AF65-F5344CB8AC3E}">
        <p14:creationId xmlns:p14="http://schemas.microsoft.com/office/powerpoint/2010/main" val="1446015637"/>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72" r:id="rId14"/>
    <p:sldLayoutId id="2147483673" r:id="rId15"/>
    <p:sldLayoutId id="2147483668" r:id="rId1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slideLayout" Target="../slideLayouts/slideLayout14.xml"/><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chart" Target="../charts/chart4.xml"/><Relationship Id="rId4" Type="http://schemas.openxmlformats.org/officeDocument/2006/relationships/chart" Target="../charts/char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nummer 1">
            <a:extLst>
              <a:ext uri="{FF2B5EF4-FFF2-40B4-BE49-F238E27FC236}">
                <a16:creationId xmlns:a16="http://schemas.microsoft.com/office/drawing/2014/main" id="{2F20CB3F-12AC-1A97-A78D-90A9D173223B}"/>
              </a:ext>
            </a:extLst>
          </p:cNvPr>
          <p:cNvSpPr>
            <a:spLocks noGrp="1"/>
          </p:cNvSpPr>
          <p:nvPr>
            <p:ph type="sldNum" sz="quarter" idx="12"/>
          </p:nvPr>
        </p:nvSpPr>
        <p:spPr/>
        <p:txBody>
          <a:bodyPr/>
          <a:lstStyle/>
          <a:p>
            <a:fld id="{7BAA63A3-F055-4488-8D94-55FC3FF9DF19}" type="slidenum">
              <a:rPr lang="da-DK" smtClean="0"/>
              <a:t>1</a:t>
            </a:fld>
            <a:endParaRPr lang="da-DK"/>
          </a:p>
        </p:txBody>
      </p:sp>
      <p:sp>
        <p:nvSpPr>
          <p:cNvPr id="3" name="Tekstfelt 2">
            <a:extLst>
              <a:ext uri="{FF2B5EF4-FFF2-40B4-BE49-F238E27FC236}">
                <a16:creationId xmlns:a16="http://schemas.microsoft.com/office/drawing/2014/main" id="{AC30E13A-EEB7-7699-924B-E3DE764597BD}"/>
              </a:ext>
            </a:extLst>
          </p:cNvPr>
          <p:cNvSpPr txBox="1"/>
          <p:nvPr/>
        </p:nvSpPr>
        <p:spPr>
          <a:xfrm>
            <a:off x="656407" y="2584172"/>
            <a:ext cx="8568556" cy="830997"/>
          </a:xfrm>
          <a:prstGeom prst="rect">
            <a:avLst/>
          </a:prstGeom>
          <a:noFill/>
        </p:spPr>
        <p:txBody>
          <a:bodyPr wrap="square" rtlCol="0">
            <a:spAutoFit/>
          </a:bodyPr>
          <a:lstStyle/>
          <a:p>
            <a:pPr algn="ctr"/>
            <a:r>
              <a:rPr lang="da-DK" sz="2400" b="1" dirty="0"/>
              <a:t>Velkommen til ekstraordinær generalforsamling i </a:t>
            </a:r>
          </a:p>
          <a:p>
            <a:pPr algn="ctr"/>
            <a:r>
              <a:rPr lang="da-DK" sz="2400" b="1" dirty="0"/>
              <a:t>Mosede Fjernvarmeværk A.M.B.A</a:t>
            </a:r>
          </a:p>
        </p:txBody>
      </p:sp>
      <p:sp>
        <p:nvSpPr>
          <p:cNvPr id="4" name="Pladsholder til sidefod 3">
            <a:extLst>
              <a:ext uri="{FF2B5EF4-FFF2-40B4-BE49-F238E27FC236}">
                <a16:creationId xmlns:a16="http://schemas.microsoft.com/office/drawing/2014/main" id="{71F382CF-5829-E272-5CC8-862D19076526}"/>
              </a:ext>
            </a:extLst>
          </p:cNvPr>
          <p:cNvSpPr>
            <a:spLocks noGrp="1"/>
          </p:cNvSpPr>
          <p:nvPr>
            <p:ph type="ftr" sz="quarter" idx="11"/>
          </p:nvPr>
        </p:nvSpPr>
        <p:spPr/>
        <p:txBody>
          <a:bodyPr/>
          <a:lstStyle/>
          <a:p>
            <a:r>
              <a:rPr lang="da-DK" sz="1400" dirty="0">
                <a:solidFill>
                  <a:schemeClr val="accent1">
                    <a:lumMod val="75000"/>
                  </a:schemeClr>
                </a:solidFill>
              </a:rPr>
              <a:t>MOSEDE FJERNVARMEVÆRK A.M.B.A.</a:t>
            </a:r>
            <a:endParaRPr lang="en-US" sz="1400" dirty="0">
              <a:solidFill>
                <a:schemeClr val="accent1">
                  <a:lumMod val="75000"/>
                </a:schemeClr>
              </a:solidFill>
            </a:endParaRPr>
          </a:p>
        </p:txBody>
      </p:sp>
    </p:spTree>
    <p:extLst>
      <p:ext uri="{BB962C8B-B14F-4D97-AF65-F5344CB8AC3E}">
        <p14:creationId xmlns:p14="http://schemas.microsoft.com/office/powerpoint/2010/main" val="39439285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E4008F77-27A8-4E0D-7B3E-8212E76BC49E}"/>
              </a:ext>
            </a:extLst>
          </p:cNvPr>
          <p:cNvSpPr txBox="1"/>
          <p:nvPr/>
        </p:nvSpPr>
        <p:spPr>
          <a:xfrm>
            <a:off x="894523" y="340509"/>
            <a:ext cx="8557590" cy="5701561"/>
          </a:xfrm>
          <a:prstGeom prst="rect">
            <a:avLst/>
          </a:prstGeom>
          <a:noFill/>
        </p:spPr>
        <p:txBody>
          <a:bodyPr wrap="square">
            <a:spAutoFit/>
          </a:bodyPr>
          <a:lstStyle/>
          <a:p>
            <a:pPr>
              <a:spcAft>
                <a:spcPts val="650"/>
              </a:spcAft>
            </a:pPr>
            <a:r>
              <a:rPr lang="da-DK" sz="2400" b="1" kern="100" dirty="0">
                <a:ea typeface="Aptos" panose="020B0004020202020204" pitchFamily="34" charset="0"/>
                <a:cs typeface="Times New Roman" panose="02020603050405020304" pitchFamily="18" charset="0"/>
              </a:rPr>
              <a:t> Dagsorden:</a:t>
            </a:r>
          </a:p>
          <a:p>
            <a:pPr marL="278606" indent="-278606">
              <a:spcAft>
                <a:spcPts val="650"/>
              </a:spcAft>
              <a:buFont typeface="+mj-lt"/>
              <a:buAutoNum type="arabicPeriod"/>
            </a:pPr>
            <a:r>
              <a:rPr lang="da-DK" sz="2400" b="1" kern="100" dirty="0">
                <a:ea typeface="Aptos" panose="020B0004020202020204" pitchFamily="34" charset="0"/>
                <a:cs typeface="Times New Roman" panose="02020603050405020304" pitchFamily="18" charset="0"/>
              </a:rPr>
              <a:t>Valg af dirigent </a:t>
            </a:r>
          </a:p>
          <a:p>
            <a:pPr marL="603647" lvl="1" indent="-232172">
              <a:spcAft>
                <a:spcPts val="650"/>
              </a:spcAft>
              <a:buFont typeface="+mj-lt"/>
              <a:buAutoNum type="alphaLcPeriod"/>
            </a:pPr>
            <a:r>
              <a:rPr lang="da-DK" sz="2400" b="1" kern="100" dirty="0">
                <a:ea typeface="Aptos" panose="020B0004020202020204" pitchFamily="34" charset="0"/>
                <a:cs typeface="Times New Roman" panose="02020603050405020304" pitchFamily="18" charset="0"/>
              </a:rPr>
              <a:t>Bestyrelsen foreslår advokat Renée van Naerssen valgt til dirigent </a:t>
            </a:r>
          </a:p>
          <a:p>
            <a:pPr marL="278606" indent="-278606">
              <a:spcAft>
                <a:spcPts val="650"/>
              </a:spcAft>
              <a:buFont typeface="+mj-lt"/>
              <a:buAutoNum type="arabicPeriod"/>
            </a:pPr>
            <a:r>
              <a:rPr lang="da-DK" sz="2400" b="1" kern="100" dirty="0">
                <a:ea typeface="Aptos" panose="020B0004020202020204" pitchFamily="34" charset="0"/>
                <a:cs typeface="Times New Roman" panose="02020603050405020304" pitchFamily="18" charset="0"/>
              </a:rPr>
              <a:t>Forslag fra bestyrelsen, jf. indstillingen i Bilag A: </a:t>
            </a:r>
          </a:p>
          <a:p>
            <a:pPr marL="603647" lvl="1" indent="-232172">
              <a:spcAft>
                <a:spcPts val="650"/>
              </a:spcAft>
              <a:buFont typeface="+mj-lt"/>
              <a:buAutoNum type="alphaLcPeriod"/>
            </a:pPr>
            <a:r>
              <a:rPr lang="da-DK" sz="2400" b="1" kern="100" dirty="0">
                <a:ea typeface="Aptos" panose="020B0004020202020204" pitchFamily="34" charset="0"/>
                <a:cs typeface="Times New Roman" panose="02020603050405020304" pitchFamily="18" charset="0"/>
              </a:rPr>
              <a:t>at Mosede Fjernvarmeværk A.m.b.a. sammenlægges med Greve Fjernvarme A.m.b.a. ved en aktivoverdragelse</a:t>
            </a:r>
          </a:p>
          <a:p>
            <a:pPr marL="603647" lvl="1" indent="-232172">
              <a:spcAft>
                <a:spcPts val="650"/>
              </a:spcAft>
              <a:buFont typeface="+mj-lt"/>
              <a:buAutoNum type="alphaLcPeriod"/>
            </a:pPr>
            <a:r>
              <a:rPr lang="da-DK" sz="2400" b="1" kern="100" dirty="0">
                <a:ea typeface="Aptos" panose="020B0004020202020204" pitchFamily="34" charset="0"/>
                <a:cs typeface="Times New Roman" panose="02020603050405020304" pitchFamily="18" charset="0"/>
              </a:rPr>
              <a:t>at Mosede Fjernvarmeværk A.m.b.a. efterfølgende opløses</a:t>
            </a:r>
          </a:p>
          <a:p>
            <a:pPr marL="603647" lvl="1" indent="-232172">
              <a:spcAft>
                <a:spcPts val="650"/>
              </a:spcAft>
              <a:buFont typeface="+mj-lt"/>
              <a:buAutoNum type="alphaLcPeriod"/>
            </a:pPr>
            <a:r>
              <a:rPr lang="da-DK" sz="2400" b="1" kern="100" dirty="0">
                <a:ea typeface="Aptos" panose="020B0004020202020204" pitchFamily="34" charset="0"/>
                <a:cs typeface="Times New Roman" panose="02020603050405020304" pitchFamily="18" charset="0"/>
              </a:rPr>
              <a:t>at advokat René Frisdahl Jensen vælges som likvidator til at forestå opløsningen</a:t>
            </a:r>
          </a:p>
          <a:p>
            <a:pPr marL="278606" indent="-278606">
              <a:spcAft>
                <a:spcPts val="650"/>
              </a:spcAft>
              <a:buFont typeface="+mj-lt"/>
              <a:buAutoNum type="arabicPeriod"/>
            </a:pPr>
            <a:r>
              <a:rPr lang="da-DK" sz="2400" b="1" kern="100" dirty="0">
                <a:ea typeface="Aptos" panose="020B0004020202020204" pitchFamily="34" charset="0"/>
                <a:cs typeface="Times New Roman" panose="02020603050405020304" pitchFamily="18" charset="0"/>
              </a:rPr>
              <a:t>Eventuelt</a:t>
            </a:r>
          </a:p>
          <a:p>
            <a:pPr marL="371475" indent="301308">
              <a:spcAft>
                <a:spcPts val="650"/>
              </a:spcAft>
            </a:pPr>
            <a:r>
              <a:rPr lang="da-DK" sz="2400" b="1" kern="100" dirty="0">
                <a:ea typeface="Aptos" panose="020B0004020202020204" pitchFamily="34" charset="0"/>
                <a:cs typeface="Times New Roman" panose="02020603050405020304" pitchFamily="18" charset="0"/>
              </a:rPr>
              <a:t>(Alt kan drøftes men intet besluttes!)</a:t>
            </a:r>
          </a:p>
          <a:p>
            <a:pPr>
              <a:spcAft>
                <a:spcPts val="650"/>
              </a:spcAft>
            </a:pPr>
            <a:r>
              <a:rPr lang="da-DK" sz="2400" b="1" kern="100" dirty="0">
                <a:ea typeface="Aptos" panose="020B0004020202020204" pitchFamily="34" charset="0"/>
                <a:cs typeface="Times New Roman" panose="02020603050405020304" pitchFamily="18" charset="0"/>
              </a:rPr>
              <a:t> </a:t>
            </a:r>
            <a:endParaRPr lang="da-DK" sz="2400" b="1" kern="100" dirty="0">
              <a:latin typeface="Aptos" panose="020B0004020202020204" pitchFamily="34" charset="0"/>
              <a:ea typeface="Aptos" panose="020B0004020202020204" pitchFamily="34" charset="0"/>
              <a:cs typeface="Times New Roman" panose="02020603050405020304" pitchFamily="18" charset="0"/>
            </a:endParaRPr>
          </a:p>
        </p:txBody>
      </p:sp>
      <p:sp>
        <p:nvSpPr>
          <p:cNvPr id="4" name="Pladsholder til sidefod 3">
            <a:extLst>
              <a:ext uri="{FF2B5EF4-FFF2-40B4-BE49-F238E27FC236}">
                <a16:creationId xmlns:a16="http://schemas.microsoft.com/office/drawing/2014/main" id="{72A1F236-B7EF-CBE3-8042-47C9BF6A5F67}"/>
              </a:ext>
            </a:extLst>
          </p:cNvPr>
          <p:cNvSpPr>
            <a:spLocks noGrp="1"/>
          </p:cNvSpPr>
          <p:nvPr>
            <p:ph type="ftr" sz="quarter" idx="11"/>
          </p:nvPr>
        </p:nvSpPr>
        <p:spPr>
          <a:xfrm>
            <a:off x="3281363" y="6356352"/>
            <a:ext cx="3343275" cy="365125"/>
          </a:xfrm>
        </p:spPr>
        <p:txBody>
          <a:bodyPr/>
          <a:lstStyle/>
          <a:p>
            <a:r>
              <a:rPr lang="da-DK" sz="1400" dirty="0">
                <a:solidFill>
                  <a:schemeClr val="accent1">
                    <a:lumMod val="75000"/>
                  </a:schemeClr>
                </a:solidFill>
              </a:rPr>
              <a:t>MOSEDE FJERNVARMEVÆRK A.M.B.A.</a:t>
            </a:r>
            <a:endParaRPr lang="en-US" sz="1400" dirty="0">
              <a:solidFill>
                <a:schemeClr val="accent1">
                  <a:lumMod val="75000"/>
                </a:schemeClr>
              </a:solidFill>
            </a:endParaRPr>
          </a:p>
        </p:txBody>
      </p:sp>
    </p:spTree>
    <p:extLst>
      <p:ext uri="{BB962C8B-B14F-4D97-AF65-F5344CB8AC3E}">
        <p14:creationId xmlns:p14="http://schemas.microsoft.com/office/powerpoint/2010/main" val="35410576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nummer 1">
            <a:extLst>
              <a:ext uri="{FF2B5EF4-FFF2-40B4-BE49-F238E27FC236}">
                <a16:creationId xmlns:a16="http://schemas.microsoft.com/office/drawing/2014/main" id="{A2FC19F7-B724-4126-D3D0-276421E570E6}"/>
              </a:ext>
            </a:extLst>
          </p:cNvPr>
          <p:cNvSpPr>
            <a:spLocks noGrp="1"/>
          </p:cNvSpPr>
          <p:nvPr>
            <p:ph type="sldNum" sz="quarter" idx="12"/>
          </p:nvPr>
        </p:nvSpPr>
        <p:spPr/>
        <p:txBody>
          <a:bodyPr/>
          <a:lstStyle/>
          <a:p>
            <a:fld id="{7BAA63A3-F055-4488-8D94-55FC3FF9DF19}" type="slidenum">
              <a:rPr lang="da-DK" smtClean="0"/>
              <a:t>3</a:t>
            </a:fld>
            <a:endParaRPr lang="da-DK"/>
          </a:p>
        </p:txBody>
      </p:sp>
      <p:sp>
        <p:nvSpPr>
          <p:cNvPr id="3" name="Tekstfelt 2">
            <a:extLst>
              <a:ext uri="{FF2B5EF4-FFF2-40B4-BE49-F238E27FC236}">
                <a16:creationId xmlns:a16="http://schemas.microsoft.com/office/drawing/2014/main" id="{1D8FC20F-FAB5-5960-C9EE-968AF61F9507}"/>
              </a:ext>
            </a:extLst>
          </p:cNvPr>
          <p:cNvSpPr txBox="1"/>
          <p:nvPr/>
        </p:nvSpPr>
        <p:spPr>
          <a:xfrm>
            <a:off x="1003852" y="1033670"/>
            <a:ext cx="8902148" cy="3359061"/>
          </a:xfrm>
          <a:prstGeom prst="rect">
            <a:avLst/>
          </a:prstGeom>
          <a:noFill/>
        </p:spPr>
        <p:txBody>
          <a:bodyPr wrap="square" rtlCol="0">
            <a:spAutoFit/>
          </a:bodyPr>
          <a:lstStyle/>
          <a:p>
            <a:pPr>
              <a:lnSpc>
                <a:spcPct val="150000"/>
              </a:lnSpc>
            </a:pPr>
            <a:r>
              <a:rPr lang="da-DK" sz="2400" b="1" dirty="0"/>
              <a:t>Min gennemgang:</a:t>
            </a:r>
          </a:p>
          <a:p>
            <a:pPr>
              <a:lnSpc>
                <a:spcPct val="150000"/>
              </a:lnSpc>
            </a:pPr>
            <a:r>
              <a:rPr lang="da-DK" sz="2400" b="1" dirty="0"/>
              <a:t>1. Velkommen</a:t>
            </a:r>
            <a:br>
              <a:rPr lang="da-DK" sz="2400" b="1" dirty="0"/>
            </a:br>
            <a:r>
              <a:rPr lang="da-DK" sz="2400" b="1" dirty="0"/>
              <a:t>2. Gennemgang af oplægget fra GFV</a:t>
            </a:r>
            <a:br>
              <a:rPr lang="da-DK" sz="2400" b="1" dirty="0"/>
            </a:br>
            <a:r>
              <a:rPr lang="da-DK" sz="2400" b="1" dirty="0"/>
              <a:t>3. Alternativet – vi gør det selv</a:t>
            </a:r>
            <a:br>
              <a:rPr lang="da-DK" sz="2400" b="1" dirty="0"/>
            </a:br>
            <a:r>
              <a:rPr lang="da-DK" sz="2400" b="1" dirty="0"/>
              <a:t>	a. Fuld udskiftning som GFV </a:t>
            </a:r>
            <a:br>
              <a:rPr lang="da-DK" sz="2400" b="1" dirty="0"/>
            </a:br>
            <a:r>
              <a:rPr lang="da-DK" sz="2400" b="1" dirty="0"/>
              <a:t>	b. Er der reelle alternativer til fuld udskiftning?    		                                                                                </a:t>
            </a:r>
          </a:p>
        </p:txBody>
      </p:sp>
      <p:sp>
        <p:nvSpPr>
          <p:cNvPr id="7" name="Pladsholder til sidefod 3">
            <a:extLst>
              <a:ext uri="{FF2B5EF4-FFF2-40B4-BE49-F238E27FC236}">
                <a16:creationId xmlns:a16="http://schemas.microsoft.com/office/drawing/2014/main" id="{29F44F2E-55E6-2279-97E8-D87EB4B34DE5}"/>
              </a:ext>
            </a:extLst>
          </p:cNvPr>
          <p:cNvSpPr>
            <a:spLocks noGrp="1"/>
          </p:cNvSpPr>
          <p:nvPr>
            <p:ph type="ftr" sz="quarter" idx="11"/>
          </p:nvPr>
        </p:nvSpPr>
        <p:spPr>
          <a:xfrm>
            <a:off x="3281363" y="6356352"/>
            <a:ext cx="3343275" cy="365125"/>
          </a:xfrm>
        </p:spPr>
        <p:txBody>
          <a:bodyPr/>
          <a:lstStyle/>
          <a:p>
            <a:r>
              <a:rPr lang="da-DK" sz="1400" dirty="0">
                <a:solidFill>
                  <a:schemeClr val="accent1">
                    <a:lumMod val="75000"/>
                  </a:schemeClr>
                </a:solidFill>
              </a:rPr>
              <a:t>MOSEDE FJERNVARMEVÆRK A.M.B.A.</a:t>
            </a:r>
            <a:endParaRPr lang="en-US" sz="1400" dirty="0">
              <a:solidFill>
                <a:schemeClr val="accent1">
                  <a:lumMod val="75000"/>
                </a:schemeClr>
              </a:solidFill>
            </a:endParaRPr>
          </a:p>
        </p:txBody>
      </p:sp>
    </p:spTree>
    <p:extLst>
      <p:ext uri="{BB962C8B-B14F-4D97-AF65-F5344CB8AC3E}">
        <p14:creationId xmlns:p14="http://schemas.microsoft.com/office/powerpoint/2010/main" val="11234280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nummer 1">
            <a:extLst>
              <a:ext uri="{FF2B5EF4-FFF2-40B4-BE49-F238E27FC236}">
                <a16:creationId xmlns:a16="http://schemas.microsoft.com/office/drawing/2014/main" id="{49CCAC09-3330-1600-5EF0-B284A5B72426}"/>
              </a:ext>
            </a:extLst>
          </p:cNvPr>
          <p:cNvSpPr>
            <a:spLocks noGrp="1"/>
          </p:cNvSpPr>
          <p:nvPr>
            <p:ph type="sldNum" sz="quarter" idx="12"/>
          </p:nvPr>
        </p:nvSpPr>
        <p:spPr/>
        <p:txBody>
          <a:bodyPr/>
          <a:lstStyle/>
          <a:p>
            <a:fld id="{7BAA63A3-F055-4488-8D94-55FC3FF9DF19}" type="slidenum">
              <a:rPr lang="da-DK" smtClean="0"/>
              <a:t>4</a:t>
            </a:fld>
            <a:endParaRPr lang="da-DK"/>
          </a:p>
        </p:txBody>
      </p:sp>
      <p:sp>
        <p:nvSpPr>
          <p:cNvPr id="3" name="Titel 2">
            <a:extLst>
              <a:ext uri="{FF2B5EF4-FFF2-40B4-BE49-F238E27FC236}">
                <a16:creationId xmlns:a16="http://schemas.microsoft.com/office/drawing/2014/main" id="{2143AAA0-99CD-7AA8-72F9-9D8E9B69466E}"/>
              </a:ext>
            </a:extLst>
          </p:cNvPr>
          <p:cNvSpPr>
            <a:spLocks noGrp="1"/>
          </p:cNvSpPr>
          <p:nvPr>
            <p:ph type="title"/>
          </p:nvPr>
        </p:nvSpPr>
        <p:spPr>
          <a:xfrm>
            <a:off x="832839" y="1735514"/>
            <a:ext cx="8652622" cy="1325563"/>
          </a:xfrm>
        </p:spPr>
        <p:txBody>
          <a:bodyPr>
            <a:noAutofit/>
          </a:bodyPr>
          <a:lstStyle/>
          <a:p>
            <a:r>
              <a:rPr lang="da-DK" sz="4400" dirty="0"/>
              <a:t>Oplæg til sammenlægning af</a:t>
            </a:r>
          </a:p>
        </p:txBody>
      </p:sp>
      <p:sp>
        <p:nvSpPr>
          <p:cNvPr id="4" name="Pladsholder til tekst 3">
            <a:extLst>
              <a:ext uri="{FF2B5EF4-FFF2-40B4-BE49-F238E27FC236}">
                <a16:creationId xmlns:a16="http://schemas.microsoft.com/office/drawing/2014/main" id="{AEFE4FE7-A2EE-03B2-4451-CF0ACA182CE3}"/>
              </a:ext>
            </a:extLst>
          </p:cNvPr>
          <p:cNvSpPr>
            <a:spLocks noGrp="1"/>
          </p:cNvSpPr>
          <p:nvPr>
            <p:ph type="body" sz="quarter" idx="13"/>
          </p:nvPr>
        </p:nvSpPr>
        <p:spPr>
          <a:xfrm>
            <a:off x="832709" y="3061077"/>
            <a:ext cx="8490463" cy="998118"/>
          </a:xfrm>
        </p:spPr>
        <p:txBody>
          <a:bodyPr>
            <a:normAutofit fontScale="92500"/>
          </a:bodyPr>
          <a:lstStyle/>
          <a:p>
            <a:r>
              <a:rPr lang="da-DK" sz="2400" dirty="0"/>
              <a:t>Mosede Fjernvarmeværk A.m.b.a. og Greve Fjernvarme A.m.b.a.</a:t>
            </a:r>
          </a:p>
          <a:p>
            <a:r>
              <a:rPr lang="da-DK" sz="1600" dirty="0"/>
              <a:t>September 2026</a:t>
            </a:r>
          </a:p>
        </p:txBody>
      </p:sp>
    </p:spTree>
    <p:extLst>
      <p:ext uri="{BB962C8B-B14F-4D97-AF65-F5344CB8AC3E}">
        <p14:creationId xmlns:p14="http://schemas.microsoft.com/office/powerpoint/2010/main" val="13564230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1102EA-06DB-11CD-0FD7-EA4D19130363}"/>
            </a:ext>
          </a:extLst>
        </p:cNvPr>
        <p:cNvGrpSpPr/>
        <p:nvPr/>
      </p:nvGrpSpPr>
      <p:grpSpPr>
        <a:xfrm>
          <a:off x="0" y="0"/>
          <a:ext cx="0" cy="0"/>
          <a:chOff x="0" y="0"/>
          <a:chExt cx="0" cy="0"/>
        </a:xfrm>
      </p:grpSpPr>
      <p:sp>
        <p:nvSpPr>
          <p:cNvPr id="2" name="Pladsholder til slidenummer 1">
            <a:extLst>
              <a:ext uri="{FF2B5EF4-FFF2-40B4-BE49-F238E27FC236}">
                <a16:creationId xmlns:a16="http://schemas.microsoft.com/office/drawing/2014/main" id="{6B3BD32F-61F1-CCD8-7DD2-475DDA6586D0}"/>
              </a:ext>
            </a:extLst>
          </p:cNvPr>
          <p:cNvSpPr>
            <a:spLocks noGrp="1"/>
          </p:cNvSpPr>
          <p:nvPr>
            <p:ph type="sldNum" sz="quarter" idx="12"/>
          </p:nvPr>
        </p:nvSpPr>
        <p:spPr/>
        <p:txBody>
          <a:bodyPr/>
          <a:lstStyle/>
          <a:p>
            <a:fld id="{7BAA63A3-F055-4488-8D94-55FC3FF9DF19}" type="slidenum">
              <a:rPr lang="da-DK" smtClean="0"/>
              <a:t>5</a:t>
            </a:fld>
            <a:endParaRPr lang="da-DK"/>
          </a:p>
        </p:txBody>
      </p:sp>
      <p:sp>
        <p:nvSpPr>
          <p:cNvPr id="3" name="Titel 2">
            <a:extLst>
              <a:ext uri="{FF2B5EF4-FFF2-40B4-BE49-F238E27FC236}">
                <a16:creationId xmlns:a16="http://schemas.microsoft.com/office/drawing/2014/main" id="{25F6293D-CBD5-3DB7-6135-211AAE0E9464}"/>
              </a:ext>
            </a:extLst>
          </p:cNvPr>
          <p:cNvSpPr>
            <a:spLocks noGrp="1"/>
          </p:cNvSpPr>
          <p:nvPr>
            <p:ph type="title"/>
          </p:nvPr>
        </p:nvSpPr>
        <p:spPr>
          <a:xfrm>
            <a:off x="653677" y="879728"/>
            <a:ext cx="9194658" cy="508959"/>
          </a:xfrm>
        </p:spPr>
        <p:txBody>
          <a:bodyPr>
            <a:noAutofit/>
          </a:bodyPr>
          <a:lstStyle/>
          <a:p>
            <a:r>
              <a:rPr lang="da-DK" sz="2000" dirty="0"/>
              <a:t>Sammenlægning giver tryghed, overskud og stærkere muligheder for fremtiden</a:t>
            </a:r>
          </a:p>
        </p:txBody>
      </p:sp>
      <p:sp>
        <p:nvSpPr>
          <p:cNvPr id="4" name="Tekstfelt 3">
            <a:extLst>
              <a:ext uri="{FF2B5EF4-FFF2-40B4-BE49-F238E27FC236}">
                <a16:creationId xmlns:a16="http://schemas.microsoft.com/office/drawing/2014/main" id="{0A35CCD7-ED52-AB23-E360-32CA328DF965}"/>
              </a:ext>
            </a:extLst>
          </p:cNvPr>
          <p:cNvSpPr txBox="1"/>
          <p:nvPr/>
        </p:nvSpPr>
        <p:spPr>
          <a:xfrm>
            <a:off x="653677" y="1711653"/>
            <a:ext cx="8562041" cy="3847207"/>
          </a:xfrm>
          <a:prstGeom prst="rect">
            <a:avLst/>
          </a:prstGeom>
          <a:noFill/>
        </p:spPr>
        <p:txBody>
          <a:bodyPr wrap="square">
            <a:spAutoFit/>
          </a:bodyPr>
          <a:lstStyle/>
          <a:p>
            <a:pPr marL="285750" indent="-285750">
              <a:spcAft>
                <a:spcPts val="600"/>
              </a:spcAft>
              <a:buFont typeface="Arial" panose="020B0604020202020204" pitchFamily="34" charset="0"/>
              <a:buChar char="•"/>
            </a:pPr>
            <a:r>
              <a:rPr lang="da-DK" sz="1600" dirty="0">
                <a:latin typeface="Roboto" panose="02000000000000000000" pitchFamily="2" charset="0"/>
                <a:ea typeface="Roboto" panose="02000000000000000000" pitchFamily="2" charset="0"/>
              </a:rPr>
              <a:t>En sammenlægning mellem Mosede Fjernvarmeværk (MFV) og Greve Fjernvarme (GF) giver muligheden for at </a:t>
            </a:r>
            <a:r>
              <a:rPr lang="da-DK" sz="1600" b="1" dirty="0">
                <a:latin typeface="Roboto" panose="02000000000000000000" pitchFamily="2" charset="0"/>
                <a:ea typeface="Roboto" panose="02000000000000000000" pitchFamily="2" charset="0"/>
              </a:rPr>
              <a:t>samle kræfterne og sikre endnu bedre rammer for både andelshavere og bestyrelse</a:t>
            </a:r>
            <a:r>
              <a:rPr lang="da-DK" sz="1600" dirty="0">
                <a:latin typeface="Roboto" panose="02000000000000000000" pitchFamily="2" charset="0"/>
                <a:ea typeface="Roboto" panose="02000000000000000000" pitchFamily="2" charset="0"/>
              </a:rPr>
              <a:t>. Med en større organisation følger flere ressourcer, mere robust administration og et højere serviceniveau.</a:t>
            </a:r>
          </a:p>
          <a:p>
            <a:pPr>
              <a:spcAft>
                <a:spcPts val="600"/>
              </a:spcAft>
            </a:pPr>
            <a:endParaRPr lang="da-DK" sz="1600" dirty="0">
              <a:latin typeface="Roboto" panose="02000000000000000000" pitchFamily="2" charset="0"/>
              <a:ea typeface="Roboto" panose="02000000000000000000" pitchFamily="2" charset="0"/>
            </a:endParaRPr>
          </a:p>
          <a:p>
            <a:pPr marL="285750" indent="-285750">
              <a:spcAft>
                <a:spcPts val="600"/>
              </a:spcAft>
              <a:buFont typeface="Arial" panose="020B0604020202020204" pitchFamily="34" charset="0"/>
              <a:buChar char="•"/>
            </a:pPr>
            <a:r>
              <a:rPr lang="da-DK" sz="1600" dirty="0">
                <a:latin typeface="Roboto" panose="02000000000000000000" pitchFamily="2" charset="0"/>
                <a:ea typeface="Roboto" panose="02000000000000000000" pitchFamily="2" charset="0"/>
              </a:rPr>
              <a:t>Den </a:t>
            </a:r>
            <a:r>
              <a:rPr lang="da-DK" sz="1600" b="1" dirty="0">
                <a:latin typeface="Roboto" panose="02000000000000000000" pitchFamily="2" charset="0"/>
                <a:ea typeface="Roboto" panose="02000000000000000000" pitchFamily="2" charset="0"/>
              </a:rPr>
              <a:t>daglige</a:t>
            </a:r>
            <a:r>
              <a:rPr lang="da-DK" sz="1600" dirty="0">
                <a:latin typeface="Roboto" panose="02000000000000000000" pitchFamily="2" charset="0"/>
                <a:ea typeface="Roboto" panose="02000000000000000000" pitchFamily="2" charset="0"/>
              </a:rPr>
              <a:t> </a:t>
            </a:r>
            <a:r>
              <a:rPr lang="da-DK" sz="1600" b="1" dirty="0">
                <a:latin typeface="Roboto" panose="02000000000000000000" pitchFamily="2" charset="0"/>
                <a:ea typeface="Roboto" panose="02000000000000000000" pitchFamily="2" charset="0"/>
              </a:rPr>
              <a:t>drift og administration </a:t>
            </a:r>
            <a:r>
              <a:rPr lang="da-DK" sz="1600" dirty="0">
                <a:latin typeface="Roboto" panose="02000000000000000000" pitchFamily="2" charset="0"/>
                <a:ea typeface="Roboto" panose="02000000000000000000" pitchFamily="2" charset="0"/>
              </a:rPr>
              <a:t>overgår til en veletableret administration med ca. 11 medarbejdere i GF. Værkets medarbejdere omfatter både drift, projektledelse og administration med daglig telefontid.</a:t>
            </a:r>
          </a:p>
          <a:p>
            <a:pPr>
              <a:spcAft>
                <a:spcPts val="600"/>
              </a:spcAft>
            </a:pPr>
            <a:endParaRPr lang="da-DK" sz="1600" dirty="0">
              <a:latin typeface="Roboto" panose="02000000000000000000" pitchFamily="2" charset="0"/>
              <a:ea typeface="Roboto" panose="02000000000000000000" pitchFamily="2" charset="0"/>
            </a:endParaRPr>
          </a:p>
          <a:p>
            <a:pPr marL="285750" indent="-285750">
              <a:spcAft>
                <a:spcPts val="600"/>
              </a:spcAft>
              <a:buFont typeface="Arial" panose="020B0604020202020204" pitchFamily="34" charset="0"/>
              <a:buChar char="•"/>
            </a:pPr>
            <a:r>
              <a:rPr lang="da-DK" sz="1600" dirty="0">
                <a:latin typeface="Roboto" panose="02000000000000000000" pitchFamily="2" charset="0"/>
                <a:ea typeface="Roboto" panose="02000000000000000000" pitchFamily="2" charset="0"/>
              </a:rPr>
              <a:t>Bestyrelse og andelshavere i MFV får fortsat gode muligheder for at være en aktiv del af det </a:t>
            </a:r>
            <a:r>
              <a:rPr lang="da-DK" sz="1600" b="1" dirty="0">
                <a:latin typeface="Roboto" panose="02000000000000000000" pitchFamily="2" charset="0"/>
                <a:ea typeface="Roboto" panose="02000000000000000000" pitchFamily="2" charset="0"/>
              </a:rPr>
              <a:t>demokratiske ejerskab</a:t>
            </a:r>
            <a:r>
              <a:rPr lang="da-DK" sz="1600" dirty="0">
                <a:latin typeface="Roboto" panose="02000000000000000000" pitchFamily="2" charset="0"/>
                <a:ea typeface="Roboto" panose="02000000000000000000" pitchFamily="2" charset="0"/>
              </a:rPr>
              <a:t>. I GF’s repræsentantskab er der flere ledige pladser til private andelshavere, og her kan andelshavere fra MFV naturligt træde ind. De private andelshavere vælger desuden to repræsentanter til bestyrelsen – og også her kan MFV-andelshavere stille op og få indflydelse.</a:t>
            </a:r>
          </a:p>
        </p:txBody>
      </p:sp>
    </p:spTree>
    <p:extLst>
      <p:ext uri="{BB962C8B-B14F-4D97-AF65-F5344CB8AC3E}">
        <p14:creationId xmlns:p14="http://schemas.microsoft.com/office/powerpoint/2010/main" val="20779122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nummer 1">
            <a:extLst>
              <a:ext uri="{FF2B5EF4-FFF2-40B4-BE49-F238E27FC236}">
                <a16:creationId xmlns:a16="http://schemas.microsoft.com/office/drawing/2014/main" id="{AD497924-777E-B8F3-56FC-1250EC4A87D6}"/>
              </a:ext>
            </a:extLst>
          </p:cNvPr>
          <p:cNvSpPr>
            <a:spLocks noGrp="1"/>
          </p:cNvSpPr>
          <p:nvPr>
            <p:ph type="sldNum" sz="quarter" idx="12"/>
          </p:nvPr>
        </p:nvSpPr>
        <p:spPr/>
        <p:txBody>
          <a:bodyPr/>
          <a:lstStyle/>
          <a:p>
            <a:fld id="{7BAA63A3-F055-4488-8D94-55FC3FF9DF19}" type="slidenum">
              <a:rPr lang="da-DK" smtClean="0"/>
              <a:t>6</a:t>
            </a:fld>
            <a:endParaRPr lang="da-DK"/>
          </a:p>
        </p:txBody>
      </p:sp>
      <p:sp>
        <p:nvSpPr>
          <p:cNvPr id="3" name="Titel 2">
            <a:extLst>
              <a:ext uri="{FF2B5EF4-FFF2-40B4-BE49-F238E27FC236}">
                <a16:creationId xmlns:a16="http://schemas.microsoft.com/office/drawing/2014/main" id="{9B68BF1B-EC63-7F10-5556-F789FDDE819B}"/>
              </a:ext>
            </a:extLst>
          </p:cNvPr>
          <p:cNvSpPr>
            <a:spLocks noGrp="1"/>
          </p:cNvSpPr>
          <p:nvPr>
            <p:ph type="title"/>
          </p:nvPr>
        </p:nvSpPr>
        <p:spPr>
          <a:xfrm>
            <a:off x="653677" y="879728"/>
            <a:ext cx="9194658" cy="508959"/>
          </a:xfrm>
        </p:spPr>
        <p:txBody>
          <a:bodyPr>
            <a:noAutofit/>
          </a:bodyPr>
          <a:lstStyle/>
          <a:p>
            <a:r>
              <a:rPr lang="da-DK" sz="2000" dirty="0"/>
              <a:t>Fremtidssikret fjernvarme med planlagt renovering af ledningsnet</a:t>
            </a:r>
          </a:p>
        </p:txBody>
      </p:sp>
      <p:sp>
        <p:nvSpPr>
          <p:cNvPr id="4" name="Tekstfelt 3">
            <a:extLst>
              <a:ext uri="{FF2B5EF4-FFF2-40B4-BE49-F238E27FC236}">
                <a16:creationId xmlns:a16="http://schemas.microsoft.com/office/drawing/2014/main" id="{05F9CD95-D71C-9F05-57B4-1599941E6683}"/>
              </a:ext>
            </a:extLst>
          </p:cNvPr>
          <p:cNvSpPr txBox="1"/>
          <p:nvPr/>
        </p:nvSpPr>
        <p:spPr>
          <a:xfrm>
            <a:off x="653677" y="1711653"/>
            <a:ext cx="6012793" cy="3354765"/>
          </a:xfrm>
          <a:prstGeom prst="rect">
            <a:avLst/>
          </a:prstGeom>
          <a:noFill/>
        </p:spPr>
        <p:txBody>
          <a:bodyPr wrap="square">
            <a:spAutoFit/>
          </a:bodyPr>
          <a:lstStyle/>
          <a:p>
            <a:pPr marL="285750" indent="-285750">
              <a:spcAft>
                <a:spcPts val="600"/>
              </a:spcAft>
              <a:buFont typeface="Arial" panose="020B0604020202020204" pitchFamily="34" charset="0"/>
              <a:buChar char="•"/>
            </a:pPr>
            <a:r>
              <a:rPr lang="da-DK" sz="1600" dirty="0">
                <a:latin typeface="Roboto" panose="02000000000000000000" pitchFamily="2" charset="0"/>
                <a:ea typeface="Roboto" panose="02000000000000000000" pitchFamily="2" charset="0"/>
              </a:rPr>
              <a:t>GF tilbyder professionel hjælp til </a:t>
            </a:r>
            <a:r>
              <a:rPr lang="da-DK" sz="1600" b="1" dirty="0">
                <a:latin typeface="Roboto" panose="02000000000000000000" pitchFamily="2" charset="0"/>
                <a:ea typeface="Roboto" panose="02000000000000000000" pitchFamily="2" charset="0"/>
              </a:rPr>
              <a:t>fremtidig renovering af ledningsnet</a:t>
            </a:r>
            <a:r>
              <a:rPr lang="da-DK" sz="1600" dirty="0">
                <a:latin typeface="Roboto" panose="02000000000000000000" pitchFamily="2" charset="0"/>
                <a:ea typeface="Roboto" panose="02000000000000000000" pitchFamily="2" charset="0"/>
              </a:rPr>
              <a:t>, fra planlægning til tilsyn.</a:t>
            </a:r>
          </a:p>
          <a:p>
            <a:pPr marL="285750" indent="-285750">
              <a:spcAft>
                <a:spcPts val="600"/>
              </a:spcAft>
              <a:buFont typeface="Arial" panose="020B0604020202020204" pitchFamily="34" charset="0"/>
              <a:buChar char="•"/>
            </a:pPr>
            <a:r>
              <a:rPr lang="da-DK" sz="1600" dirty="0">
                <a:latin typeface="Roboto" panose="02000000000000000000" pitchFamily="2" charset="0"/>
                <a:ea typeface="Roboto" panose="02000000000000000000" pitchFamily="2" charset="0"/>
              </a:rPr>
              <a:t>Arbejdet udføres af erfarne entreprenører, der sikrer </a:t>
            </a:r>
            <a:r>
              <a:rPr lang="da-DK" sz="1600" b="1" dirty="0">
                <a:latin typeface="Roboto" panose="02000000000000000000" pitchFamily="2" charset="0"/>
                <a:ea typeface="Roboto" panose="02000000000000000000" pitchFamily="2" charset="0"/>
              </a:rPr>
              <a:t>alarmtråde i rør</a:t>
            </a:r>
            <a:r>
              <a:rPr lang="da-DK" sz="1600" dirty="0">
                <a:latin typeface="Roboto" panose="02000000000000000000" pitchFamily="2" charset="0"/>
                <a:ea typeface="Roboto" panose="02000000000000000000" pitchFamily="2" charset="0"/>
              </a:rPr>
              <a:t> samt </a:t>
            </a:r>
            <a:r>
              <a:rPr lang="da-DK" sz="1600" b="1" dirty="0">
                <a:latin typeface="Roboto" panose="02000000000000000000" pitchFamily="2" charset="0"/>
                <a:ea typeface="Roboto" panose="02000000000000000000" pitchFamily="2" charset="0"/>
              </a:rPr>
              <a:t>lavere varme- og vandtab</a:t>
            </a:r>
            <a:r>
              <a:rPr lang="da-DK" sz="1600" dirty="0">
                <a:latin typeface="Roboto" panose="02000000000000000000" pitchFamily="2" charset="0"/>
                <a:ea typeface="Roboto" panose="02000000000000000000" pitchFamily="2" charset="0"/>
              </a:rPr>
              <a:t>.</a:t>
            </a:r>
          </a:p>
          <a:p>
            <a:pPr marL="285750" indent="-285750">
              <a:spcAft>
                <a:spcPts val="600"/>
              </a:spcAft>
              <a:buFont typeface="Arial" panose="020B0604020202020204" pitchFamily="34" charset="0"/>
              <a:buChar char="•"/>
            </a:pPr>
            <a:r>
              <a:rPr lang="da-DK" sz="1600" dirty="0">
                <a:latin typeface="Roboto" panose="02000000000000000000" pitchFamily="2" charset="0"/>
                <a:ea typeface="Roboto" panose="02000000000000000000" pitchFamily="2" charset="0"/>
              </a:rPr>
              <a:t>Bestyrelsen og andelshaverne står ikke alene: GF tager ansvaret for projektledelse, kvalitet og drift hele vejen.</a:t>
            </a:r>
          </a:p>
          <a:p>
            <a:pPr marL="285750" indent="-285750">
              <a:spcAft>
                <a:spcPts val="600"/>
              </a:spcAft>
              <a:buFont typeface="Arial" panose="020B0604020202020204" pitchFamily="34" charset="0"/>
              <a:buChar char="•"/>
            </a:pPr>
            <a:r>
              <a:rPr lang="da-DK" sz="1600" dirty="0">
                <a:latin typeface="Roboto" panose="02000000000000000000" pitchFamily="2" charset="0"/>
                <a:ea typeface="Roboto" panose="02000000000000000000" pitchFamily="2" charset="0"/>
              </a:rPr>
              <a:t>Renoveringen kan </a:t>
            </a:r>
            <a:r>
              <a:rPr lang="da-DK" sz="1600" b="1" dirty="0">
                <a:latin typeface="Roboto" panose="02000000000000000000" pitchFamily="2" charset="0"/>
                <a:ea typeface="Roboto" panose="02000000000000000000" pitchFamily="2" charset="0"/>
              </a:rPr>
              <a:t>finansieres trygt over 30 år</a:t>
            </a:r>
            <a:r>
              <a:rPr lang="da-DK" sz="1600" dirty="0">
                <a:latin typeface="Roboto" panose="02000000000000000000" pitchFamily="2" charset="0"/>
                <a:ea typeface="Roboto" panose="02000000000000000000" pitchFamily="2" charset="0"/>
              </a:rPr>
              <a:t> gennem kommunegaranterede lån, så omkostningerne fordeles løbende – og bæres af de fremtidige boligejere i Mosede, ikke kun de nuværende.</a:t>
            </a:r>
          </a:p>
          <a:p>
            <a:pPr marL="285750" indent="-285750">
              <a:spcAft>
                <a:spcPts val="600"/>
              </a:spcAft>
              <a:buFont typeface="Arial" panose="020B0604020202020204" pitchFamily="34" charset="0"/>
              <a:buChar char="•"/>
            </a:pPr>
            <a:r>
              <a:rPr lang="da-DK" sz="1600" dirty="0">
                <a:latin typeface="Roboto" panose="02000000000000000000" pitchFamily="2" charset="0"/>
                <a:ea typeface="Roboto" panose="02000000000000000000" pitchFamily="2" charset="0"/>
              </a:rPr>
              <a:t>Omkostningerne kan opkræves via en såkaldt særtarif (pristillæg for fremtidig renovering).</a:t>
            </a:r>
          </a:p>
        </p:txBody>
      </p:sp>
      <p:pic>
        <p:nvPicPr>
          <p:cNvPr id="8" name="Billede 7">
            <a:extLst>
              <a:ext uri="{FF2B5EF4-FFF2-40B4-BE49-F238E27FC236}">
                <a16:creationId xmlns:a16="http://schemas.microsoft.com/office/drawing/2014/main" id="{4BE15D24-626E-BED4-B05E-8B943517C780}"/>
              </a:ext>
            </a:extLst>
          </p:cNvPr>
          <p:cNvPicPr>
            <a:picLocks noChangeAspect="1"/>
          </p:cNvPicPr>
          <p:nvPr/>
        </p:nvPicPr>
        <p:blipFill>
          <a:blip r:embed="rId2"/>
          <a:stretch>
            <a:fillRect/>
          </a:stretch>
        </p:blipFill>
        <p:spPr>
          <a:xfrm>
            <a:off x="6765596" y="1711653"/>
            <a:ext cx="2613111" cy="3189688"/>
          </a:xfrm>
          <a:prstGeom prst="rect">
            <a:avLst/>
          </a:prstGeom>
        </p:spPr>
      </p:pic>
    </p:spTree>
    <p:extLst>
      <p:ext uri="{BB962C8B-B14F-4D97-AF65-F5344CB8AC3E}">
        <p14:creationId xmlns:p14="http://schemas.microsoft.com/office/powerpoint/2010/main" val="29464066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89278-EF59-E641-3C47-6C50BE393C0E}"/>
            </a:ext>
          </a:extLst>
        </p:cNvPr>
        <p:cNvGrpSpPr/>
        <p:nvPr/>
      </p:nvGrpSpPr>
      <p:grpSpPr>
        <a:xfrm>
          <a:off x="0" y="0"/>
          <a:ext cx="0" cy="0"/>
          <a:chOff x="0" y="0"/>
          <a:chExt cx="0" cy="0"/>
        </a:xfrm>
      </p:grpSpPr>
      <p:sp>
        <p:nvSpPr>
          <p:cNvPr id="2" name="Pladsholder til slidenummer 1">
            <a:extLst>
              <a:ext uri="{FF2B5EF4-FFF2-40B4-BE49-F238E27FC236}">
                <a16:creationId xmlns:a16="http://schemas.microsoft.com/office/drawing/2014/main" id="{EAA05F8C-FC27-1579-71FD-B7E4FA2693C5}"/>
              </a:ext>
            </a:extLst>
          </p:cNvPr>
          <p:cNvSpPr>
            <a:spLocks noGrp="1"/>
          </p:cNvSpPr>
          <p:nvPr>
            <p:ph type="sldNum" sz="quarter" idx="12"/>
          </p:nvPr>
        </p:nvSpPr>
        <p:spPr/>
        <p:txBody>
          <a:bodyPr/>
          <a:lstStyle/>
          <a:p>
            <a:fld id="{7BAA63A3-F055-4488-8D94-55FC3FF9DF19}" type="slidenum">
              <a:rPr lang="da-DK" smtClean="0"/>
              <a:t>7</a:t>
            </a:fld>
            <a:endParaRPr lang="da-DK"/>
          </a:p>
        </p:txBody>
      </p:sp>
      <p:sp>
        <p:nvSpPr>
          <p:cNvPr id="3" name="Titel 2">
            <a:extLst>
              <a:ext uri="{FF2B5EF4-FFF2-40B4-BE49-F238E27FC236}">
                <a16:creationId xmlns:a16="http://schemas.microsoft.com/office/drawing/2014/main" id="{BD0DCD03-E69A-BF08-81B6-48622207B0F7}"/>
              </a:ext>
            </a:extLst>
          </p:cNvPr>
          <p:cNvSpPr>
            <a:spLocks noGrp="1"/>
          </p:cNvSpPr>
          <p:nvPr>
            <p:ph type="title"/>
          </p:nvPr>
        </p:nvSpPr>
        <p:spPr>
          <a:xfrm>
            <a:off x="653677" y="879728"/>
            <a:ext cx="9194658" cy="508959"/>
          </a:xfrm>
        </p:spPr>
        <p:txBody>
          <a:bodyPr>
            <a:noAutofit/>
          </a:bodyPr>
          <a:lstStyle/>
          <a:p>
            <a:r>
              <a:rPr lang="da-DK" sz="2000" dirty="0"/>
              <a:t>Mere stabile varmepriser og energirådgivning</a:t>
            </a:r>
          </a:p>
        </p:txBody>
      </p:sp>
      <p:sp>
        <p:nvSpPr>
          <p:cNvPr id="4" name="Tekstfelt 3">
            <a:extLst>
              <a:ext uri="{FF2B5EF4-FFF2-40B4-BE49-F238E27FC236}">
                <a16:creationId xmlns:a16="http://schemas.microsoft.com/office/drawing/2014/main" id="{D7A63E4A-844C-DEC1-7684-728F1E1D3D0E}"/>
              </a:ext>
            </a:extLst>
          </p:cNvPr>
          <p:cNvSpPr txBox="1"/>
          <p:nvPr/>
        </p:nvSpPr>
        <p:spPr>
          <a:xfrm>
            <a:off x="653677" y="1711653"/>
            <a:ext cx="8562041" cy="4585871"/>
          </a:xfrm>
          <a:prstGeom prst="rect">
            <a:avLst/>
          </a:prstGeom>
          <a:noFill/>
        </p:spPr>
        <p:txBody>
          <a:bodyPr wrap="square">
            <a:spAutoFit/>
          </a:bodyPr>
          <a:lstStyle/>
          <a:p>
            <a:pPr marL="285750" indent="-285750">
              <a:spcAft>
                <a:spcPts val="600"/>
              </a:spcAft>
              <a:buFont typeface="Arial" panose="020B0604020202020204" pitchFamily="34" charset="0"/>
              <a:buChar char="•"/>
            </a:pPr>
            <a:r>
              <a:rPr lang="da-DK" sz="1600" dirty="0">
                <a:latin typeface="Roboto" panose="02000000000000000000" pitchFamily="2" charset="0"/>
                <a:ea typeface="Roboto" panose="02000000000000000000" pitchFamily="2" charset="0"/>
              </a:rPr>
              <a:t>Renovering af ledningsnettet i Mosede er en forudsætning for at sammenlægningen gennemføres. Af hensyn til at </a:t>
            </a:r>
            <a:r>
              <a:rPr lang="da-DK" sz="1600" b="1" dirty="0">
                <a:latin typeface="Roboto" panose="02000000000000000000" pitchFamily="2" charset="0"/>
                <a:ea typeface="Roboto" panose="02000000000000000000" pitchFamily="2" charset="0"/>
              </a:rPr>
              <a:t>minimere udgifterne til løbende reparationer,</a:t>
            </a:r>
            <a:r>
              <a:rPr lang="da-DK" sz="1600" dirty="0">
                <a:latin typeface="Roboto" panose="02000000000000000000" pitchFamily="2" charset="0"/>
                <a:ea typeface="Roboto" panose="02000000000000000000" pitchFamily="2" charset="0"/>
              </a:rPr>
              <a:t> planlægges renoveringen påbegyndt samme år som sammenlægningen. Udover at renoveringen er en teknisk nødvendighed, er den med til at sikre en mere forudsigelig varmepris.</a:t>
            </a:r>
          </a:p>
          <a:p>
            <a:pPr marL="285750" indent="-285750">
              <a:spcAft>
                <a:spcPts val="600"/>
              </a:spcAft>
              <a:buFont typeface="Arial" panose="020B0604020202020204" pitchFamily="34" charset="0"/>
              <a:buChar char="•"/>
            </a:pPr>
            <a:r>
              <a:rPr lang="da-DK" sz="1600" dirty="0">
                <a:latin typeface="Roboto" panose="02000000000000000000" pitchFamily="2" charset="0"/>
                <a:ea typeface="Roboto" panose="02000000000000000000" pitchFamily="2" charset="0"/>
              </a:rPr>
              <a:t>Forbrugere i GF der konverterer fra olie/naturgas betaler et tillæg til de sædvanlige priser for fjernvarme, der bidrager til at dække udgifterne ifm. investeringen i nyt ledningsnet. På samme måde vil forbrugere i MFV skulle betale for </a:t>
            </a:r>
            <a:r>
              <a:rPr lang="da-DK" sz="1600" b="1" dirty="0">
                <a:latin typeface="Roboto" panose="02000000000000000000" pitchFamily="2" charset="0"/>
                <a:ea typeface="Roboto" panose="02000000000000000000" pitchFamily="2" charset="0"/>
              </a:rPr>
              <a:t>renoveringen af ledningsnettet via en særtarif</a:t>
            </a:r>
            <a:r>
              <a:rPr lang="da-DK" sz="1600" dirty="0">
                <a:latin typeface="Roboto" panose="02000000000000000000" pitchFamily="2" charset="0"/>
                <a:ea typeface="Roboto" panose="02000000000000000000" pitchFamily="2" charset="0"/>
              </a:rPr>
              <a:t>.</a:t>
            </a:r>
          </a:p>
          <a:p>
            <a:pPr marL="285750" indent="-285750">
              <a:spcAft>
                <a:spcPts val="600"/>
              </a:spcAft>
              <a:buFont typeface="Arial" panose="020B0604020202020204" pitchFamily="34" charset="0"/>
              <a:buChar char="•"/>
            </a:pPr>
            <a:r>
              <a:rPr lang="da-DK" sz="1600" dirty="0">
                <a:latin typeface="Roboto" panose="02000000000000000000" pitchFamily="2" charset="0"/>
                <a:ea typeface="Roboto" panose="02000000000000000000" pitchFamily="2" charset="0"/>
              </a:rPr>
              <a:t>Særtariffen udgør ca. </a:t>
            </a:r>
            <a:r>
              <a:rPr lang="da-DK" sz="1600" b="1" dirty="0">
                <a:latin typeface="Roboto" panose="02000000000000000000" pitchFamily="2" charset="0"/>
                <a:ea typeface="Roboto" panose="02000000000000000000" pitchFamily="2" charset="0"/>
              </a:rPr>
              <a:t>35 kr. inkl. moms pr. m</a:t>
            </a:r>
            <a:r>
              <a:rPr lang="da-DK" sz="1600" b="1" baseline="30000" dirty="0">
                <a:latin typeface="Roboto" panose="02000000000000000000" pitchFamily="2" charset="0"/>
                <a:ea typeface="Roboto" panose="02000000000000000000" pitchFamily="2" charset="0"/>
              </a:rPr>
              <a:t>2</a:t>
            </a:r>
            <a:r>
              <a:rPr lang="da-DK" sz="1600" dirty="0">
                <a:latin typeface="Roboto" panose="02000000000000000000" pitchFamily="2" charset="0"/>
                <a:ea typeface="Roboto" panose="02000000000000000000" pitchFamily="2" charset="0"/>
              </a:rPr>
              <a:t> og er beregnet af revisionsfirmaet BDO i samarbejde med MFV og GF. Særtariffen er fast, medmindre der er væsentlige omkostningsmæssige begrundelser iht. reglerne på varmeområdet, og </a:t>
            </a:r>
            <a:r>
              <a:rPr lang="da-DK" sz="1600" b="1" dirty="0">
                <a:latin typeface="Roboto" panose="02000000000000000000" pitchFamily="2" charset="0"/>
                <a:ea typeface="Roboto" panose="02000000000000000000" pitchFamily="2" charset="0"/>
              </a:rPr>
              <a:t>opkræves 30 år frem</a:t>
            </a:r>
            <a:r>
              <a:rPr lang="da-DK" sz="1600" dirty="0">
                <a:latin typeface="Roboto" panose="02000000000000000000" pitchFamily="2" charset="0"/>
                <a:ea typeface="Roboto" panose="02000000000000000000" pitchFamily="2" charset="0"/>
              </a:rPr>
              <a:t>. Der opkræves ikke tilslutningsbidrag.</a:t>
            </a:r>
          </a:p>
          <a:p>
            <a:pPr marL="285750" indent="-285750">
              <a:spcAft>
                <a:spcPts val="600"/>
              </a:spcAft>
              <a:buFont typeface="Arial" panose="020B0604020202020204" pitchFamily="34" charset="0"/>
              <a:buChar char="•"/>
            </a:pPr>
            <a:r>
              <a:rPr lang="da-DK" sz="1600" dirty="0">
                <a:latin typeface="Roboto" panose="02000000000000000000" pitchFamily="2" charset="0"/>
                <a:ea typeface="Roboto" panose="02000000000000000000" pitchFamily="2" charset="0"/>
              </a:rPr>
              <a:t>For at udnytte fjernvarmen optimalt og reducere varmeregningen, tilbydes alle forbrugere i MFV et </a:t>
            </a:r>
            <a:r>
              <a:rPr lang="da-DK" sz="1600" b="1" dirty="0">
                <a:latin typeface="Roboto" panose="02000000000000000000" pitchFamily="2" charset="0"/>
                <a:ea typeface="Roboto" panose="02000000000000000000" pitchFamily="2" charset="0"/>
              </a:rPr>
              <a:t>besøg af en varmekonsulent</a:t>
            </a:r>
            <a:r>
              <a:rPr lang="da-DK" sz="1600" dirty="0">
                <a:latin typeface="Roboto" panose="02000000000000000000" pitchFamily="2" charset="0"/>
                <a:ea typeface="Roboto" panose="02000000000000000000" pitchFamily="2" charset="0"/>
              </a:rPr>
              <a:t>. Formålet er rådgivning om boligens varmesystem. Derudover vil der være en indfasningsperiode det første år, hvor der kun opkræves et </a:t>
            </a:r>
            <a:r>
              <a:rPr lang="da-DK" sz="1600" b="1" dirty="0">
                <a:latin typeface="Roboto" panose="02000000000000000000" pitchFamily="2" charset="0"/>
                <a:ea typeface="Roboto" panose="02000000000000000000" pitchFamily="2" charset="0"/>
              </a:rPr>
              <a:t>forbrug af cirkuleret vand (m</a:t>
            </a:r>
            <a:r>
              <a:rPr lang="da-DK" sz="1600" b="1" baseline="30000" dirty="0">
                <a:latin typeface="Roboto" panose="02000000000000000000" pitchFamily="2" charset="0"/>
                <a:ea typeface="Roboto" panose="02000000000000000000" pitchFamily="2" charset="0"/>
              </a:rPr>
              <a:t>3</a:t>
            </a:r>
            <a:r>
              <a:rPr lang="da-DK" sz="1600" b="1" dirty="0">
                <a:latin typeface="Roboto" panose="02000000000000000000" pitchFamily="2" charset="0"/>
                <a:ea typeface="Roboto" panose="02000000000000000000" pitchFamily="2" charset="0"/>
              </a:rPr>
              <a:t>) svarende til afkølingen for en gennemsnitsforbruger</a:t>
            </a:r>
            <a:r>
              <a:rPr lang="da-DK" sz="1600" dirty="0">
                <a:latin typeface="Roboto" panose="02000000000000000000" pitchFamily="2" charset="0"/>
                <a:ea typeface="Roboto" panose="02000000000000000000" pitchFamily="2" charset="0"/>
              </a:rPr>
              <a:t>.</a:t>
            </a:r>
          </a:p>
          <a:p>
            <a:pPr marL="285750" indent="-285750">
              <a:spcAft>
                <a:spcPts val="600"/>
              </a:spcAft>
              <a:buFont typeface="Arial" panose="020B0604020202020204" pitchFamily="34" charset="0"/>
              <a:buChar char="•"/>
            </a:pPr>
            <a:endParaRPr lang="da-DK" sz="1600" dirty="0">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1817776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D55760-2A66-F22B-BBDA-BA3B0B7F7AB8}"/>
            </a:ext>
          </a:extLst>
        </p:cNvPr>
        <p:cNvGrpSpPr/>
        <p:nvPr/>
      </p:nvGrpSpPr>
      <p:grpSpPr>
        <a:xfrm>
          <a:off x="0" y="0"/>
          <a:ext cx="0" cy="0"/>
          <a:chOff x="0" y="0"/>
          <a:chExt cx="0" cy="0"/>
        </a:xfrm>
      </p:grpSpPr>
      <p:sp>
        <p:nvSpPr>
          <p:cNvPr id="2" name="Pladsholder til slidenummer 1">
            <a:extLst>
              <a:ext uri="{FF2B5EF4-FFF2-40B4-BE49-F238E27FC236}">
                <a16:creationId xmlns:a16="http://schemas.microsoft.com/office/drawing/2014/main" id="{2A10C8D6-9B6B-E9E6-3404-2429906FDFFB}"/>
              </a:ext>
            </a:extLst>
          </p:cNvPr>
          <p:cNvSpPr>
            <a:spLocks noGrp="1"/>
          </p:cNvSpPr>
          <p:nvPr>
            <p:ph type="sldNum" sz="quarter" idx="12"/>
          </p:nvPr>
        </p:nvSpPr>
        <p:spPr/>
        <p:txBody>
          <a:bodyPr/>
          <a:lstStyle/>
          <a:p>
            <a:fld id="{7BAA63A3-F055-4488-8D94-55FC3FF9DF19}" type="slidenum">
              <a:rPr lang="da-DK" smtClean="0"/>
              <a:t>8</a:t>
            </a:fld>
            <a:endParaRPr lang="da-DK"/>
          </a:p>
        </p:txBody>
      </p:sp>
      <p:sp>
        <p:nvSpPr>
          <p:cNvPr id="3" name="Titel 2">
            <a:extLst>
              <a:ext uri="{FF2B5EF4-FFF2-40B4-BE49-F238E27FC236}">
                <a16:creationId xmlns:a16="http://schemas.microsoft.com/office/drawing/2014/main" id="{E6125A79-B6D2-D01E-D5A4-D1B5E217197D}"/>
              </a:ext>
            </a:extLst>
          </p:cNvPr>
          <p:cNvSpPr>
            <a:spLocks noGrp="1"/>
          </p:cNvSpPr>
          <p:nvPr>
            <p:ph type="title"/>
          </p:nvPr>
        </p:nvSpPr>
        <p:spPr>
          <a:xfrm>
            <a:off x="653677" y="879728"/>
            <a:ext cx="9194658" cy="508959"/>
          </a:xfrm>
        </p:spPr>
        <p:txBody>
          <a:bodyPr>
            <a:noAutofit/>
          </a:bodyPr>
          <a:lstStyle/>
          <a:p>
            <a:r>
              <a:rPr lang="da-DK" sz="2000" dirty="0"/>
              <a:t>Andelshavere kan få tilbudt abonnementsordning på fjernvarmeanlægget</a:t>
            </a:r>
          </a:p>
        </p:txBody>
      </p:sp>
      <p:sp>
        <p:nvSpPr>
          <p:cNvPr id="4" name="Tekstfelt 3">
            <a:extLst>
              <a:ext uri="{FF2B5EF4-FFF2-40B4-BE49-F238E27FC236}">
                <a16:creationId xmlns:a16="http://schemas.microsoft.com/office/drawing/2014/main" id="{A24553CD-97D5-E327-7A45-72DB284DD568}"/>
              </a:ext>
            </a:extLst>
          </p:cNvPr>
          <p:cNvSpPr txBox="1"/>
          <p:nvPr/>
        </p:nvSpPr>
        <p:spPr>
          <a:xfrm>
            <a:off x="653677" y="1711653"/>
            <a:ext cx="6012793" cy="4493538"/>
          </a:xfrm>
          <a:prstGeom prst="rect">
            <a:avLst/>
          </a:prstGeom>
          <a:noFill/>
        </p:spPr>
        <p:txBody>
          <a:bodyPr wrap="square">
            <a:spAutoFit/>
          </a:bodyPr>
          <a:lstStyle/>
          <a:p>
            <a:pPr>
              <a:spcAft>
                <a:spcPts val="600"/>
              </a:spcAft>
            </a:pPr>
            <a:r>
              <a:rPr lang="da-DK" sz="1600" dirty="0">
                <a:latin typeface="Roboto" panose="02000000000000000000" pitchFamily="2" charset="0"/>
                <a:ea typeface="Roboto" panose="02000000000000000000" pitchFamily="2" charset="0"/>
              </a:rPr>
              <a:t>Hos GF får alle andelshavere adgang til en attraktiv abonnementsordning – og det vil naturligvis også gælde for andelshaverne i MFV ved en sammenlægning.</a:t>
            </a:r>
          </a:p>
          <a:p>
            <a:pPr>
              <a:spcAft>
                <a:spcPts val="600"/>
              </a:spcAft>
            </a:pPr>
            <a:r>
              <a:rPr lang="da-DK" sz="1600" dirty="0">
                <a:latin typeface="Roboto" panose="02000000000000000000" pitchFamily="2" charset="0"/>
                <a:ea typeface="Roboto" panose="02000000000000000000" pitchFamily="2" charset="0"/>
              </a:rPr>
              <a:t>Med abonnementet slipper man helt for selv at eje, servicere og vedligeholde sit fjernvarmeanlæg. Det hele bliver håndteret af et hold faste autoriserede VVS’ere, så man kan læne sig trygt tilbage i hverdagen.</a:t>
            </a:r>
          </a:p>
          <a:p>
            <a:pPr>
              <a:spcAft>
                <a:spcPts val="600"/>
              </a:spcAft>
            </a:pPr>
            <a:r>
              <a:rPr lang="da-DK" sz="1600" dirty="0">
                <a:latin typeface="Roboto" panose="02000000000000000000" pitchFamily="2" charset="0"/>
                <a:ea typeface="Roboto" panose="02000000000000000000" pitchFamily="2" charset="0"/>
              </a:rPr>
              <a:t>Vi sørger for alt det praktiske:</a:t>
            </a:r>
          </a:p>
          <a:p>
            <a:pPr marL="285750" indent="-285750">
              <a:spcAft>
                <a:spcPts val="600"/>
              </a:spcAft>
              <a:buFont typeface="Arial" panose="020B0604020202020204" pitchFamily="34" charset="0"/>
              <a:buChar char="•"/>
            </a:pPr>
            <a:r>
              <a:rPr lang="da-DK" sz="1600" dirty="0">
                <a:latin typeface="Roboto" panose="02000000000000000000" pitchFamily="2" charset="0"/>
                <a:ea typeface="Roboto" panose="02000000000000000000" pitchFamily="2" charset="0"/>
              </a:rPr>
              <a:t>Vi afmonterer og bortskaffer det gamle anlæg.</a:t>
            </a:r>
          </a:p>
          <a:p>
            <a:pPr marL="285750" indent="-285750">
              <a:spcAft>
                <a:spcPts val="600"/>
              </a:spcAft>
              <a:buFont typeface="Arial" panose="020B0604020202020204" pitchFamily="34" charset="0"/>
              <a:buChar char="•"/>
            </a:pPr>
            <a:r>
              <a:rPr lang="da-DK" sz="1600" dirty="0">
                <a:latin typeface="Roboto" panose="02000000000000000000" pitchFamily="2" charset="0"/>
                <a:ea typeface="Roboto" panose="02000000000000000000" pitchFamily="2" charset="0"/>
              </a:rPr>
              <a:t>Vi installerer et moderne fjernvarmeanlæg og tilslutter det til boligens varmesystem.</a:t>
            </a:r>
          </a:p>
          <a:p>
            <a:pPr marL="285750" indent="-285750">
              <a:spcAft>
                <a:spcPts val="600"/>
              </a:spcAft>
              <a:buFont typeface="Arial" panose="020B0604020202020204" pitchFamily="34" charset="0"/>
              <a:buChar char="•"/>
            </a:pPr>
            <a:r>
              <a:rPr lang="da-DK" sz="1600" dirty="0">
                <a:latin typeface="Roboto" panose="02000000000000000000" pitchFamily="2" charset="0"/>
                <a:ea typeface="Roboto" panose="02000000000000000000" pitchFamily="2" charset="0"/>
              </a:rPr>
              <a:t>Vi står for løbende service og vedligeholdelse – og når anlægget engang om mange år er udtjent, udskifter vi det uden ekstra omkostninger.</a:t>
            </a:r>
          </a:p>
          <a:p>
            <a:pPr>
              <a:spcAft>
                <a:spcPts val="600"/>
              </a:spcAft>
            </a:pPr>
            <a:r>
              <a:rPr lang="da-DK" sz="1600" dirty="0">
                <a:latin typeface="Roboto" panose="02000000000000000000" pitchFamily="2" charset="0"/>
                <a:ea typeface="Roboto" panose="02000000000000000000" pitchFamily="2" charset="0"/>
              </a:rPr>
              <a:t>Kort sagt: En nem, bekvem og tryg løsning, hvor man får varme uden bekymringer.</a:t>
            </a:r>
          </a:p>
        </p:txBody>
      </p:sp>
      <p:pic>
        <p:nvPicPr>
          <p:cNvPr id="1030" name="Picture 6" descr="ecl med vejle-langelinie 2-2 vvx fjernvarmeunit termix">
            <a:extLst>
              <a:ext uri="{FF2B5EF4-FFF2-40B4-BE49-F238E27FC236}">
                <a16:creationId xmlns:a16="http://schemas.microsoft.com/office/drawing/2014/main" id="{3F63F4F1-7FCB-6BF5-7D3E-49DEC77843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0864" y="1692603"/>
            <a:ext cx="2228134" cy="30418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64717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nummer 1">
            <a:extLst>
              <a:ext uri="{FF2B5EF4-FFF2-40B4-BE49-F238E27FC236}">
                <a16:creationId xmlns:a16="http://schemas.microsoft.com/office/drawing/2014/main" id="{8E0F9437-2394-2C5D-B9E7-9653463C4F65}"/>
              </a:ext>
            </a:extLst>
          </p:cNvPr>
          <p:cNvSpPr>
            <a:spLocks noGrp="1"/>
          </p:cNvSpPr>
          <p:nvPr>
            <p:ph type="sldNum" sz="quarter" idx="12"/>
          </p:nvPr>
        </p:nvSpPr>
        <p:spPr/>
        <p:txBody>
          <a:bodyPr/>
          <a:lstStyle/>
          <a:p>
            <a:fld id="{7BAA63A3-F055-4488-8D94-55FC3FF9DF19}" type="slidenum">
              <a:rPr lang="da-DK" smtClean="0"/>
              <a:t>9</a:t>
            </a:fld>
            <a:endParaRPr lang="da-DK"/>
          </a:p>
        </p:txBody>
      </p:sp>
      <p:sp>
        <p:nvSpPr>
          <p:cNvPr id="3" name="Titel 2">
            <a:extLst>
              <a:ext uri="{FF2B5EF4-FFF2-40B4-BE49-F238E27FC236}">
                <a16:creationId xmlns:a16="http://schemas.microsoft.com/office/drawing/2014/main" id="{5A9816D6-FE2B-ABAE-3879-A71FC93267F4}"/>
              </a:ext>
            </a:extLst>
          </p:cNvPr>
          <p:cNvSpPr>
            <a:spLocks noGrp="1"/>
          </p:cNvSpPr>
          <p:nvPr>
            <p:ph type="title"/>
          </p:nvPr>
        </p:nvSpPr>
        <p:spPr/>
        <p:txBody>
          <a:bodyPr>
            <a:normAutofit fontScale="90000"/>
          </a:bodyPr>
          <a:lstStyle/>
          <a:p>
            <a:r>
              <a:rPr lang="da-DK" dirty="0"/>
              <a:t>4 eksempler på forbrugere i MFV</a:t>
            </a:r>
          </a:p>
        </p:txBody>
      </p:sp>
      <p:pic>
        <p:nvPicPr>
          <p:cNvPr id="6" name="Grafik 5" descr="Mand og kvinde med massiv udfyldning">
            <a:extLst>
              <a:ext uri="{FF2B5EF4-FFF2-40B4-BE49-F238E27FC236}">
                <a16:creationId xmlns:a16="http://schemas.microsoft.com/office/drawing/2014/main" id="{5EAAAC68-2A9E-85BE-3A2C-F4BD27020394}"/>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527685" y="2441714"/>
            <a:ext cx="643087" cy="643087"/>
          </a:xfrm>
          <a:prstGeom prst="rect">
            <a:avLst/>
          </a:prstGeom>
        </p:spPr>
      </p:pic>
      <p:pic>
        <p:nvPicPr>
          <p:cNvPr id="8" name="Grafik 7" descr="Familie med to børn med massiv udfyldning">
            <a:extLst>
              <a:ext uri="{FF2B5EF4-FFF2-40B4-BE49-F238E27FC236}">
                <a16:creationId xmlns:a16="http://schemas.microsoft.com/office/drawing/2014/main" id="{4B2A39C8-3CDB-5D9C-E4CA-FA55263EFFE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682574" y="2229255"/>
            <a:ext cx="914400" cy="914400"/>
          </a:xfrm>
          <a:prstGeom prst="rect">
            <a:avLst/>
          </a:prstGeom>
        </p:spPr>
      </p:pic>
      <p:pic>
        <p:nvPicPr>
          <p:cNvPr id="11" name="Grafik 10" descr="Hus med massiv udfyldning">
            <a:extLst>
              <a:ext uri="{FF2B5EF4-FFF2-40B4-BE49-F238E27FC236}">
                <a16:creationId xmlns:a16="http://schemas.microsoft.com/office/drawing/2014/main" id="{C15FA9AE-5A9B-3433-2D09-C058120F500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373076" y="2229255"/>
            <a:ext cx="914400" cy="914400"/>
          </a:xfrm>
          <a:prstGeom prst="rect">
            <a:avLst/>
          </a:prstGeom>
        </p:spPr>
      </p:pic>
      <p:pic>
        <p:nvPicPr>
          <p:cNvPr id="12" name="Grafik 11" descr="Hus med massiv udfyldning">
            <a:extLst>
              <a:ext uri="{FF2B5EF4-FFF2-40B4-BE49-F238E27FC236}">
                <a16:creationId xmlns:a16="http://schemas.microsoft.com/office/drawing/2014/main" id="{D368B66B-4CA7-704D-C9A9-1BC053828B4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543379" y="4019375"/>
            <a:ext cx="1554480" cy="1554480"/>
          </a:xfrm>
          <a:prstGeom prst="rect">
            <a:avLst/>
          </a:prstGeom>
        </p:spPr>
      </p:pic>
      <p:pic>
        <p:nvPicPr>
          <p:cNvPr id="13" name="Grafik 12" descr="Hus med massiv udfyldning">
            <a:extLst>
              <a:ext uri="{FF2B5EF4-FFF2-40B4-BE49-F238E27FC236}">
                <a16:creationId xmlns:a16="http://schemas.microsoft.com/office/drawing/2014/main" id="{821F9BE4-E965-9B7A-6F65-8ED000DEFFA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671395" y="1859818"/>
            <a:ext cx="1298448" cy="1298448"/>
          </a:xfrm>
          <a:prstGeom prst="rect">
            <a:avLst/>
          </a:prstGeom>
        </p:spPr>
      </p:pic>
      <p:pic>
        <p:nvPicPr>
          <p:cNvPr id="14" name="Grafik 13" descr="Hus med massiv udfyldning">
            <a:extLst>
              <a:ext uri="{FF2B5EF4-FFF2-40B4-BE49-F238E27FC236}">
                <a16:creationId xmlns:a16="http://schemas.microsoft.com/office/drawing/2014/main" id="{056D49AE-BA97-67B2-1C0A-4AA8654E668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258776" y="4450360"/>
            <a:ext cx="1143000" cy="1143000"/>
          </a:xfrm>
          <a:prstGeom prst="rect">
            <a:avLst/>
          </a:prstGeom>
        </p:spPr>
      </p:pic>
      <p:sp>
        <p:nvSpPr>
          <p:cNvPr id="15" name="Tekstfelt 14">
            <a:extLst>
              <a:ext uri="{FF2B5EF4-FFF2-40B4-BE49-F238E27FC236}">
                <a16:creationId xmlns:a16="http://schemas.microsoft.com/office/drawing/2014/main" id="{0C883F0A-6A4A-E1DC-EE25-37153E5DEE33}"/>
              </a:ext>
            </a:extLst>
          </p:cNvPr>
          <p:cNvSpPr txBox="1"/>
          <p:nvPr/>
        </p:nvSpPr>
        <p:spPr>
          <a:xfrm>
            <a:off x="799039" y="2394067"/>
            <a:ext cx="914400" cy="584775"/>
          </a:xfrm>
          <a:prstGeom prst="rect">
            <a:avLst/>
          </a:prstGeom>
          <a:noFill/>
        </p:spPr>
        <p:txBody>
          <a:bodyPr wrap="square" rtlCol="0">
            <a:spAutoFit/>
          </a:bodyPr>
          <a:lstStyle/>
          <a:p>
            <a:r>
              <a:rPr lang="da-DK" sz="3200" dirty="0">
                <a:latin typeface="Roboto Medium" panose="02000000000000000000" pitchFamily="2" charset="0"/>
                <a:ea typeface="Roboto Medium" panose="02000000000000000000" pitchFamily="2" charset="0"/>
                <a:cs typeface="Roboto Medium" panose="02000000000000000000" pitchFamily="2" charset="0"/>
              </a:rPr>
              <a:t>A)</a:t>
            </a:r>
          </a:p>
        </p:txBody>
      </p:sp>
      <p:sp>
        <p:nvSpPr>
          <p:cNvPr id="16" name="Tekstfelt 15">
            <a:extLst>
              <a:ext uri="{FF2B5EF4-FFF2-40B4-BE49-F238E27FC236}">
                <a16:creationId xmlns:a16="http://schemas.microsoft.com/office/drawing/2014/main" id="{1482FFED-2B46-67B6-8E0B-F0F51D030A78}"/>
              </a:ext>
            </a:extLst>
          </p:cNvPr>
          <p:cNvSpPr txBox="1"/>
          <p:nvPr/>
        </p:nvSpPr>
        <p:spPr>
          <a:xfrm>
            <a:off x="5022937" y="2394067"/>
            <a:ext cx="914400" cy="584775"/>
          </a:xfrm>
          <a:prstGeom prst="rect">
            <a:avLst/>
          </a:prstGeom>
          <a:noFill/>
        </p:spPr>
        <p:txBody>
          <a:bodyPr wrap="square" rtlCol="0">
            <a:spAutoFit/>
          </a:bodyPr>
          <a:lstStyle/>
          <a:p>
            <a:r>
              <a:rPr lang="da-DK" sz="3200" dirty="0">
                <a:latin typeface="Roboto Medium" panose="02000000000000000000" pitchFamily="2" charset="0"/>
                <a:ea typeface="Roboto Medium" panose="02000000000000000000" pitchFamily="2" charset="0"/>
                <a:cs typeface="Roboto Medium" panose="02000000000000000000" pitchFamily="2" charset="0"/>
              </a:rPr>
              <a:t>B)</a:t>
            </a:r>
          </a:p>
        </p:txBody>
      </p:sp>
      <p:sp>
        <p:nvSpPr>
          <p:cNvPr id="17" name="Tekstfelt 16">
            <a:extLst>
              <a:ext uri="{FF2B5EF4-FFF2-40B4-BE49-F238E27FC236}">
                <a16:creationId xmlns:a16="http://schemas.microsoft.com/office/drawing/2014/main" id="{562D4E98-D71F-9352-DCC1-EDF47C956E3C}"/>
              </a:ext>
            </a:extLst>
          </p:cNvPr>
          <p:cNvSpPr txBox="1"/>
          <p:nvPr/>
        </p:nvSpPr>
        <p:spPr>
          <a:xfrm>
            <a:off x="799739" y="4751403"/>
            <a:ext cx="914400" cy="584775"/>
          </a:xfrm>
          <a:prstGeom prst="rect">
            <a:avLst/>
          </a:prstGeom>
          <a:noFill/>
        </p:spPr>
        <p:txBody>
          <a:bodyPr wrap="square" rtlCol="0">
            <a:spAutoFit/>
          </a:bodyPr>
          <a:lstStyle/>
          <a:p>
            <a:r>
              <a:rPr lang="da-DK" sz="3200" dirty="0">
                <a:latin typeface="Roboto Medium" panose="02000000000000000000" pitchFamily="2" charset="0"/>
                <a:ea typeface="Roboto Medium" panose="02000000000000000000" pitchFamily="2" charset="0"/>
                <a:cs typeface="Roboto Medium" panose="02000000000000000000" pitchFamily="2" charset="0"/>
              </a:rPr>
              <a:t>C)</a:t>
            </a:r>
          </a:p>
        </p:txBody>
      </p:sp>
      <p:sp>
        <p:nvSpPr>
          <p:cNvPr id="18" name="Tekstfelt 17">
            <a:extLst>
              <a:ext uri="{FF2B5EF4-FFF2-40B4-BE49-F238E27FC236}">
                <a16:creationId xmlns:a16="http://schemas.microsoft.com/office/drawing/2014/main" id="{65E43E54-F549-65D1-756A-BEC905043058}"/>
              </a:ext>
            </a:extLst>
          </p:cNvPr>
          <p:cNvSpPr txBox="1"/>
          <p:nvPr/>
        </p:nvSpPr>
        <p:spPr>
          <a:xfrm>
            <a:off x="5033685" y="4751402"/>
            <a:ext cx="914400" cy="584775"/>
          </a:xfrm>
          <a:prstGeom prst="rect">
            <a:avLst/>
          </a:prstGeom>
          <a:noFill/>
        </p:spPr>
        <p:txBody>
          <a:bodyPr wrap="square" rtlCol="0">
            <a:spAutoFit/>
          </a:bodyPr>
          <a:lstStyle/>
          <a:p>
            <a:r>
              <a:rPr lang="da-DK" sz="3200" dirty="0">
                <a:latin typeface="Roboto Medium" panose="02000000000000000000" pitchFamily="2" charset="0"/>
                <a:ea typeface="Roboto Medium" panose="02000000000000000000" pitchFamily="2" charset="0"/>
                <a:cs typeface="Roboto Medium" panose="02000000000000000000" pitchFamily="2" charset="0"/>
              </a:rPr>
              <a:t>D)</a:t>
            </a:r>
          </a:p>
        </p:txBody>
      </p:sp>
      <p:sp>
        <p:nvSpPr>
          <p:cNvPr id="19" name="Tekstfelt 18">
            <a:extLst>
              <a:ext uri="{FF2B5EF4-FFF2-40B4-BE49-F238E27FC236}">
                <a16:creationId xmlns:a16="http://schemas.microsoft.com/office/drawing/2014/main" id="{98036532-3030-70DC-6E33-D1983EC0260E}"/>
              </a:ext>
            </a:extLst>
          </p:cNvPr>
          <p:cNvSpPr txBox="1"/>
          <p:nvPr/>
        </p:nvSpPr>
        <p:spPr>
          <a:xfrm>
            <a:off x="1325380" y="3143654"/>
            <a:ext cx="2197752" cy="276999"/>
          </a:xfrm>
          <a:prstGeom prst="rect">
            <a:avLst/>
          </a:prstGeom>
          <a:noFill/>
        </p:spPr>
        <p:txBody>
          <a:bodyPr wrap="square" rtlCol="0">
            <a:spAutoFit/>
          </a:bodyPr>
          <a:lstStyle/>
          <a:p>
            <a:r>
              <a:rPr lang="da-DK" sz="1200" dirty="0">
                <a:latin typeface="Roboto Medium" panose="02000000000000000000" pitchFamily="2" charset="0"/>
                <a:ea typeface="Roboto Medium" panose="02000000000000000000" pitchFamily="2" charset="0"/>
                <a:cs typeface="Roboto Medium" panose="02000000000000000000" pitchFamily="2" charset="0"/>
              </a:rPr>
              <a:t>14,4 MWh / 135 m</a:t>
            </a:r>
            <a:r>
              <a:rPr lang="da-DK" sz="1200" baseline="30000" dirty="0">
                <a:latin typeface="Roboto Medium" panose="02000000000000000000" pitchFamily="2" charset="0"/>
                <a:ea typeface="Roboto Medium" panose="02000000000000000000" pitchFamily="2" charset="0"/>
                <a:cs typeface="Roboto Medium" panose="02000000000000000000" pitchFamily="2" charset="0"/>
              </a:rPr>
              <a:t>2</a:t>
            </a:r>
            <a:r>
              <a:rPr lang="da-DK" sz="1200" dirty="0">
                <a:latin typeface="Roboto Medium" panose="02000000000000000000" pitchFamily="2" charset="0"/>
                <a:ea typeface="Roboto Medium" panose="02000000000000000000" pitchFamily="2" charset="0"/>
                <a:cs typeface="Roboto Medium" panose="02000000000000000000" pitchFamily="2" charset="0"/>
              </a:rPr>
              <a:t> / 734 m</a:t>
            </a:r>
            <a:r>
              <a:rPr lang="da-DK" sz="1200" baseline="30000" dirty="0">
                <a:latin typeface="Roboto Medium" panose="02000000000000000000" pitchFamily="2" charset="0"/>
                <a:ea typeface="Roboto Medium" panose="02000000000000000000" pitchFamily="2" charset="0"/>
                <a:cs typeface="Roboto Medium" panose="02000000000000000000" pitchFamily="2" charset="0"/>
              </a:rPr>
              <a:t>3</a:t>
            </a:r>
          </a:p>
        </p:txBody>
      </p:sp>
      <p:sp>
        <p:nvSpPr>
          <p:cNvPr id="21" name="Tekstfelt 20">
            <a:extLst>
              <a:ext uri="{FF2B5EF4-FFF2-40B4-BE49-F238E27FC236}">
                <a16:creationId xmlns:a16="http://schemas.microsoft.com/office/drawing/2014/main" id="{096AA6FF-D426-D065-3D26-409EEFFD1588}"/>
              </a:ext>
            </a:extLst>
          </p:cNvPr>
          <p:cNvSpPr txBox="1"/>
          <p:nvPr/>
        </p:nvSpPr>
        <p:spPr>
          <a:xfrm>
            <a:off x="5480137" y="3143653"/>
            <a:ext cx="2197752" cy="276999"/>
          </a:xfrm>
          <a:prstGeom prst="rect">
            <a:avLst/>
          </a:prstGeom>
          <a:noFill/>
        </p:spPr>
        <p:txBody>
          <a:bodyPr wrap="square" rtlCol="0">
            <a:spAutoFit/>
          </a:bodyPr>
          <a:lstStyle/>
          <a:p>
            <a:r>
              <a:rPr lang="da-DK" sz="1200" dirty="0">
                <a:latin typeface="Roboto Medium" panose="02000000000000000000" pitchFamily="2" charset="0"/>
                <a:ea typeface="Roboto Medium" panose="02000000000000000000" pitchFamily="2" charset="0"/>
                <a:cs typeface="Roboto Medium" panose="02000000000000000000" pitchFamily="2" charset="0"/>
              </a:rPr>
              <a:t>15,0 MWh / 177 m</a:t>
            </a:r>
            <a:r>
              <a:rPr lang="da-DK" sz="1200" baseline="30000" dirty="0">
                <a:latin typeface="Roboto Medium" panose="02000000000000000000" pitchFamily="2" charset="0"/>
                <a:ea typeface="Roboto Medium" panose="02000000000000000000" pitchFamily="2" charset="0"/>
                <a:cs typeface="Roboto Medium" panose="02000000000000000000" pitchFamily="2" charset="0"/>
              </a:rPr>
              <a:t>2</a:t>
            </a:r>
            <a:r>
              <a:rPr lang="da-DK" sz="1200" dirty="0">
                <a:latin typeface="Roboto Medium" panose="02000000000000000000" pitchFamily="2" charset="0"/>
                <a:ea typeface="Roboto Medium" panose="02000000000000000000" pitchFamily="2" charset="0"/>
                <a:cs typeface="Roboto Medium" panose="02000000000000000000" pitchFamily="2" charset="0"/>
              </a:rPr>
              <a:t> / 521 m</a:t>
            </a:r>
            <a:r>
              <a:rPr lang="da-DK" sz="1200" baseline="30000" dirty="0">
                <a:latin typeface="Roboto Medium" panose="02000000000000000000" pitchFamily="2" charset="0"/>
                <a:ea typeface="Roboto Medium" panose="02000000000000000000" pitchFamily="2" charset="0"/>
                <a:cs typeface="Roboto Medium" panose="02000000000000000000" pitchFamily="2" charset="0"/>
              </a:rPr>
              <a:t>3</a:t>
            </a:r>
          </a:p>
        </p:txBody>
      </p:sp>
      <p:sp>
        <p:nvSpPr>
          <p:cNvPr id="22" name="Tekstfelt 21">
            <a:extLst>
              <a:ext uri="{FF2B5EF4-FFF2-40B4-BE49-F238E27FC236}">
                <a16:creationId xmlns:a16="http://schemas.microsoft.com/office/drawing/2014/main" id="{DB434EBA-4D64-EBAC-6BAD-6DDE80BDC61A}"/>
              </a:ext>
            </a:extLst>
          </p:cNvPr>
          <p:cNvSpPr txBox="1"/>
          <p:nvPr/>
        </p:nvSpPr>
        <p:spPr>
          <a:xfrm>
            <a:off x="1325380" y="5631621"/>
            <a:ext cx="2197752" cy="276999"/>
          </a:xfrm>
          <a:prstGeom prst="rect">
            <a:avLst/>
          </a:prstGeom>
          <a:noFill/>
        </p:spPr>
        <p:txBody>
          <a:bodyPr wrap="square" rtlCol="0">
            <a:spAutoFit/>
          </a:bodyPr>
          <a:lstStyle/>
          <a:p>
            <a:r>
              <a:rPr lang="da-DK" sz="1200" dirty="0">
                <a:latin typeface="Roboto Medium" panose="02000000000000000000" pitchFamily="2" charset="0"/>
                <a:ea typeface="Roboto Medium" panose="02000000000000000000" pitchFamily="2" charset="0"/>
                <a:cs typeface="Roboto Medium" panose="02000000000000000000" pitchFamily="2" charset="0"/>
              </a:rPr>
              <a:t>19,8 MWh / 158 m</a:t>
            </a:r>
            <a:r>
              <a:rPr lang="da-DK" sz="1200" baseline="30000" dirty="0">
                <a:latin typeface="Roboto Medium" panose="02000000000000000000" pitchFamily="2" charset="0"/>
                <a:ea typeface="Roboto Medium" panose="02000000000000000000" pitchFamily="2" charset="0"/>
                <a:cs typeface="Roboto Medium" panose="02000000000000000000" pitchFamily="2" charset="0"/>
              </a:rPr>
              <a:t>2</a:t>
            </a:r>
            <a:r>
              <a:rPr lang="da-DK" sz="1200" dirty="0">
                <a:latin typeface="Roboto Medium" panose="02000000000000000000" pitchFamily="2" charset="0"/>
                <a:ea typeface="Roboto Medium" panose="02000000000000000000" pitchFamily="2" charset="0"/>
                <a:cs typeface="Roboto Medium" panose="02000000000000000000" pitchFamily="2" charset="0"/>
              </a:rPr>
              <a:t> / 576 m</a:t>
            </a:r>
            <a:r>
              <a:rPr lang="da-DK" sz="1200" baseline="30000" dirty="0">
                <a:latin typeface="Roboto Medium" panose="02000000000000000000" pitchFamily="2" charset="0"/>
                <a:ea typeface="Roboto Medium" panose="02000000000000000000" pitchFamily="2" charset="0"/>
                <a:cs typeface="Roboto Medium" panose="02000000000000000000" pitchFamily="2" charset="0"/>
              </a:rPr>
              <a:t>3</a:t>
            </a:r>
          </a:p>
        </p:txBody>
      </p:sp>
      <p:sp>
        <p:nvSpPr>
          <p:cNvPr id="23" name="Tekstfelt 22">
            <a:extLst>
              <a:ext uri="{FF2B5EF4-FFF2-40B4-BE49-F238E27FC236}">
                <a16:creationId xmlns:a16="http://schemas.microsoft.com/office/drawing/2014/main" id="{FC08B87D-91ED-A437-FD63-DAA209291E0D}"/>
              </a:ext>
            </a:extLst>
          </p:cNvPr>
          <p:cNvSpPr txBox="1"/>
          <p:nvPr/>
        </p:nvSpPr>
        <p:spPr>
          <a:xfrm>
            <a:off x="5553571" y="5573855"/>
            <a:ext cx="2197752" cy="276999"/>
          </a:xfrm>
          <a:prstGeom prst="rect">
            <a:avLst/>
          </a:prstGeom>
          <a:noFill/>
        </p:spPr>
        <p:txBody>
          <a:bodyPr wrap="square" rtlCol="0">
            <a:spAutoFit/>
          </a:bodyPr>
          <a:lstStyle/>
          <a:p>
            <a:r>
              <a:rPr lang="da-DK" sz="1200" dirty="0">
                <a:latin typeface="Roboto Medium" panose="02000000000000000000" pitchFamily="2" charset="0"/>
                <a:ea typeface="Roboto Medium" panose="02000000000000000000" pitchFamily="2" charset="0"/>
                <a:cs typeface="Roboto Medium" panose="02000000000000000000" pitchFamily="2" charset="0"/>
              </a:rPr>
              <a:t>18,2 MWh / 200 m</a:t>
            </a:r>
            <a:r>
              <a:rPr lang="da-DK" sz="1200" baseline="30000" dirty="0">
                <a:latin typeface="Roboto Medium" panose="02000000000000000000" pitchFamily="2" charset="0"/>
                <a:ea typeface="Roboto Medium" panose="02000000000000000000" pitchFamily="2" charset="0"/>
                <a:cs typeface="Roboto Medium" panose="02000000000000000000" pitchFamily="2" charset="0"/>
              </a:rPr>
              <a:t>2</a:t>
            </a:r>
            <a:r>
              <a:rPr lang="da-DK" sz="1200" dirty="0">
                <a:latin typeface="Roboto Medium" panose="02000000000000000000" pitchFamily="2" charset="0"/>
                <a:ea typeface="Roboto Medium" panose="02000000000000000000" pitchFamily="2" charset="0"/>
                <a:cs typeface="Roboto Medium" panose="02000000000000000000" pitchFamily="2" charset="0"/>
              </a:rPr>
              <a:t> / 851 m</a:t>
            </a:r>
            <a:r>
              <a:rPr lang="da-DK" sz="1200" baseline="30000" dirty="0">
                <a:latin typeface="Roboto Medium" panose="02000000000000000000" pitchFamily="2" charset="0"/>
                <a:ea typeface="Roboto Medium" panose="02000000000000000000" pitchFamily="2" charset="0"/>
                <a:cs typeface="Roboto Medium" panose="02000000000000000000" pitchFamily="2" charset="0"/>
              </a:rPr>
              <a:t>3</a:t>
            </a:r>
          </a:p>
        </p:txBody>
      </p:sp>
      <p:cxnSp>
        <p:nvCxnSpPr>
          <p:cNvPr id="25" name="Lige forbindelse 24">
            <a:extLst>
              <a:ext uri="{FF2B5EF4-FFF2-40B4-BE49-F238E27FC236}">
                <a16:creationId xmlns:a16="http://schemas.microsoft.com/office/drawing/2014/main" id="{56622D27-C168-E5AC-0700-82618901CBCF}"/>
              </a:ext>
            </a:extLst>
          </p:cNvPr>
          <p:cNvCxnSpPr/>
          <p:nvPr/>
        </p:nvCxnSpPr>
        <p:spPr>
          <a:xfrm>
            <a:off x="4222376" y="2124635"/>
            <a:ext cx="0" cy="4159624"/>
          </a:xfrm>
          <a:prstGeom prst="line">
            <a:avLst/>
          </a:prstGeom>
          <a:ln w="19050"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7" name="Lige forbindelse 26">
            <a:extLst>
              <a:ext uri="{FF2B5EF4-FFF2-40B4-BE49-F238E27FC236}">
                <a16:creationId xmlns:a16="http://schemas.microsoft.com/office/drawing/2014/main" id="{CFD6967D-6154-39A1-C939-3AFCB155BA7A}"/>
              </a:ext>
            </a:extLst>
          </p:cNvPr>
          <p:cNvCxnSpPr/>
          <p:nvPr/>
        </p:nvCxnSpPr>
        <p:spPr>
          <a:xfrm>
            <a:off x="799039" y="3935506"/>
            <a:ext cx="7036114" cy="0"/>
          </a:xfrm>
          <a:prstGeom prst="line">
            <a:avLst/>
          </a:prstGeom>
          <a:ln w="19050"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28" name="Grafik 27" descr="Mand og kvinde med massiv udfyldning">
            <a:extLst>
              <a:ext uri="{FF2B5EF4-FFF2-40B4-BE49-F238E27FC236}">
                <a16:creationId xmlns:a16="http://schemas.microsoft.com/office/drawing/2014/main" id="{B6BDF819-5366-F8FD-D522-8B039BA27A8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467763" y="4864142"/>
            <a:ext cx="643087" cy="643087"/>
          </a:xfrm>
          <a:prstGeom prst="rect">
            <a:avLst/>
          </a:prstGeom>
        </p:spPr>
      </p:pic>
      <p:pic>
        <p:nvPicPr>
          <p:cNvPr id="29" name="Grafik 28" descr="Mand og kvinde med massiv udfyldning">
            <a:extLst>
              <a:ext uri="{FF2B5EF4-FFF2-40B4-BE49-F238E27FC236}">
                <a16:creationId xmlns:a16="http://schemas.microsoft.com/office/drawing/2014/main" id="{699A2BA4-2161-788E-C24C-832E1652D492}"/>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5616326" y="4798403"/>
            <a:ext cx="643087" cy="643087"/>
          </a:xfrm>
          <a:prstGeom prst="rect">
            <a:avLst/>
          </a:prstGeom>
        </p:spPr>
      </p:pic>
      <p:pic>
        <p:nvPicPr>
          <p:cNvPr id="30" name="Grafik 29" descr="Mand og kvinde med massiv udfyldning">
            <a:extLst>
              <a:ext uri="{FF2B5EF4-FFF2-40B4-BE49-F238E27FC236}">
                <a16:creationId xmlns:a16="http://schemas.microsoft.com/office/drawing/2014/main" id="{FF140AA8-138B-5035-2501-FCB7EA06426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6117769" y="4876333"/>
            <a:ext cx="565157" cy="565157"/>
          </a:xfrm>
          <a:prstGeom prst="rect">
            <a:avLst/>
          </a:prstGeom>
        </p:spPr>
      </p:pic>
      <p:sp>
        <p:nvSpPr>
          <p:cNvPr id="31" name="Tekstfelt 30">
            <a:extLst>
              <a:ext uri="{FF2B5EF4-FFF2-40B4-BE49-F238E27FC236}">
                <a16:creationId xmlns:a16="http://schemas.microsoft.com/office/drawing/2014/main" id="{A141E70C-C8C5-E85E-04C6-914D58F98C8D}"/>
              </a:ext>
            </a:extLst>
          </p:cNvPr>
          <p:cNvSpPr txBox="1"/>
          <p:nvPr/>
        </p:nvSpPr>
        <p:spPr>
          <a:xfrm>
            <a:off x="653677" y="6397330"/>
            <a:ext cx="8553076" cy="246221"/>
          </a:xfrm>
          <a:prstGeom prst="rect">
            <a:avLst/>
          </a:prstGeom>
          <a:noFill/>
        </p:spPr>
        <p:txBody>
          <a:bodyPr wrap="square">
            <a:spAutoFit/>
          </a:bodyPr>
          <a:lstStyle/>
          <a:p>
            <a:pPr>
              <a:spcAft>
                <a:spcPts val="600"/>
              </a:spcAft>
            </a:pPr>
            <a:r>
              <a:rPr lang="da-DK" sz="1000" dirty="0">
                <a:latin typeface="Roboto" panose="02000000000000000000" pitchFamily="2" charset="0"/>
                <a:ea typeface="Roboto" panose="02000000000000000000" pitchFamily="2" charset="0"/>
              </a:rPr>
              <a:t>Kilde: Udvalgte anonymiserede forbrugere i MFV med 2025-forbrug og areal.</a:t>
            </a:r>
          </a:p>
        </p:txBody>
      </p:sp>
    </p:spTree>
    <p:extLst>
      <p:ext uri="{BB962C8B-B14F-4D97-AF65-F5344CB8AC3E}">
        <p14:creationId xmlns:p14="http://schemas.microsoft.com/office/powerpoint/2010/main" val="34394195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2C9D2A-079A-E4D8-07A9-AB44770CC2E6}"/>
            </a:ext>
          </a:extLst>
        </p:cNvPr>
        <p:cNvGrpSpPr/>
        <p:nvPr/>
      </p:nvGrpSpPr>
      <p:grpSpPr>
        <a:xfrm>
          <a:off x="0" y="0"/>
          <a:ext cx="0" cy="0"/>
          <a:chOff x="0" y="0"/>
          <a:chExt cx="0" cy="0"/>
        </a:xfrm>
      </p:grpSpPr>
      <p:sp>
        <p:nvSpPr>
          <p:cNvPr id="2" name="Pladsholder til slidenummer 1">
            <a:extLst>
              <a:ext uri="{FF2B5EF4-FFF2-40B4-BE49-F238E27FC236}">
                <a16:creationId xmlns:a16="http://schemas.microsoft.com/office/drawing/2014/main" id="{45E0C969-8993-D5A6-8279-71AE7CCFAA19}"/>
              </a:ext>
            </a:extLst>
          </p:cNvPr>
          <p:cNvSpPr>
            <a:spLocks noGrp="1"/>
          </p:cNvSpPr>
          <p:nvPr>
            <p:ph type="sldNum" sz="quarter" idx="12"/>
          </p:nvPr>
        </p:nvSpPr>
        <p:spPr/>
        <p:txBody>
          <a:bodyPr/>
          <a:lstStyle/>
          <a:p>
            <a:fld id="{7BAA63A3-F055-4488-8D94-55FC3FF9DF19}" type="slidenum">
              <a:rPr lang="da-DK" smtClean="0"/>
              <a:t>10</a:t>
            </a:fld>
            <a:endParaRPr lang="da-DK"/>
          </a:p>
        </p:txBody>
      </p:sp>
      <p:sp>
        <p:nvSpPr>
          <p:cNvPr id="3" name="Titel 2">
            <a:extLst>
              <a:ext uri="{FF2B5EF4-FFF2-40B4-BE49-F238E27FC236}">
                <a16:creationId xmlns:a16="http://schemas.microsoft.com/office/drawing/2014/main" id="{B6BD3A95-F9EA-C338-5240-70EDADC0C4A2}"/>
              </a:ext>
            </a:extLst>
          </p:cNvPr>
          <p:cNvSpPr>
            <a:spLocks noGrp="1"/>
          </p:cNvSpPr>
          <p:nvPr>
            <p:ph type="title"/>
          </p:nvPr>
        </p:nvSpPr>
        <p:spPr/>
        <p:txBody>
          <a:bodyPr>
            <a:normAutofit fontScale="90000"/>
          </a:bodyPr>
          <a:lstStyle/>
          <a:p>
            <a:r>
              <a:rPr lang="da-DK" dirty="0"/>
              <a:t>Udvikling i varmeregninger (2024-2026)</a:t>
            </a:r>
          </a:p>
        </p:txBody>
      </p:sp>
      <p:sp>
        <p:nvSpPr>
          <p:cNvPr id="15" name="Tekstfelt 14">
            <a:extLst>
              <a:ext uri="{FF2B5EF4-FFF2-40B4-BE49-F238E27FC236}">
                <a16:creationId xmlns:a16="http://schemas.microsoft.com/office/drawing/2014/main" id="{6252D18E-AB68-D361-9323-A6E45B5F09DC}"/>
              </a:ext>
            </a:extLst>
          </p:cNvPr>
          <p:cNvSpPr txBox="1"/>
          <p:nvPr/>
        </p:nvSpPr>
        <p:spPr>
          <a:xfrm>
            <a:off x="132289" y="2394067"/>
            <a:ext cx="914400" cy="584775"/>
          </a:xfrm>
          <a:prstGeom prst="rect">
            <a:avLst/>
          </a:prstGeom>
          <a:noFill/>
        </p:spPr>
        <p:txBody>
          <a:bodyPr wrap="square" rtlCol="0">
            <a:spAutoFit/>
          </a:bodyPr>
          <a:lstStyle/>
          <a:p>
            <a:r>
              <a:rPr lang="da-DK" sz="3200" dirty="0">
                <a:latin typeface="Roboto Medium" panose="02000000000000000000" pitchFamily="2" charset="0"/>
                <a:ea typeface="Roboto Medium" panose="02000000000000000000" pitchFamily="2" charset="0"/>
                <a:cs typeface="Roboto Medium" panose="02000000000000000000" pitchFamily="2" charset="0"/>
              </a:rPr>
              <a:t>A)</a:t>
            </a:r>
          </a:p>
        </p:txBody>
      </p:sp>
      <p:sp>
        <p:nvSpPr>
          <p:cNvPr id="16" name="Tekstfelt 15">
            <a:extLst>
              <a:ext uri="{FF2B5EF4-FFF2-40B4-BE49-F238E27FC236}">
                <a16:creationId xmlns:a16="http://schemas.microsoft.com/office/drawing/2014/main" id="{D0A9FA29-4421-9228-0308-C27E423A78A7}"/>
              </a:ext>
            </a:extLst>
          </p:cNvPr>
          <p:cNvSpPr txBox="1"/>
          <p:nvPr/>
        </p:nvSpPr>
        <p:spPr>
          <a:xfrm>
            <a:off x="8204287" y="2394067"/>
            <a:ext cx="914400" cy="584775"/>
          </a:xfrm>
          <a:prstGeom prst="rect">
            <a:avLst/>
          </a:prstGeom>
          <a:noFill/>
        </p:spPr>
        <p:txBody>
          <a:bodyPr wrap="square" rtlCol="0">
            <a:spAutoFit/>
          </a:bodyPr>
          <a:lstStyle/>
          <a:p>
            <a:r>
              <a:rPr lang="da-DK" sz="3200" dirty="0">
                <a:latin typeface="Roboto Medium" panose="02000000000000000000" pitchFamily="2" charset="0"/>
                <a:ea typeface="Roboto Medium" panose="02000000000000000000" pitchFamily="2" charset="0"/>
                <a:cs typeface="Roboto Medium" panose="02000000000000000000" pitchFamily="2" charset="0"/>
              </a:rPr>
              <a:t>B)</a:t>
            </a:r>
          </a:p>
        </p:txBody>
      </p:sp>
      <p:sp>
        <p:nvSpPr>
          <p:cNvPr id="17" name="Tekstfelt 16">
            <a:extLst>
              <a:ext uri="{FF2B5EF4-FFF2-40B4-BE49-F238E27FC236}">
                <a16:creationId xmlns:a16="http://schemas.microsoft.com/office/drawing/2014/main" id="{80737B12-B9A5-C664-0CC7-72227A48D600}"/>
              </a:ext>
            </a:extLst>
          </p:cNvPr>
          <p:cNvSpPr txBox="1"/>
          <p:nvPr/>
        </p:nvSpPr>
        <p:spPr>
          <a:xfrm>
            <a:off x="152039" y="4751403"/>
            <a:ext cx="914400" cy="584775"/>
          </a:xfrm>
          <a:prstGeom prst="rect">
            <a:avLst/>
          </a:prstGeom>
          <a:noFill/>
        </p:spPr>
        <p:txBody>
          <a:bodyPr wrap="square" rtlCol="0">
            <a:spAutoFit/>
          </a:bodyPr>
          <a:lstStyle/>
          <a:p>
            <a:r>
              <a:rPr lang="da-DK" sz="3200" dirty="0">
                <a:latin typeface="Roboto Medium" panose="02000000000000000000" pitchFamily="2" charset="0"/>
                <a:ea typeface="Roboto Medium" panose="02000000000000000000" pitchFamily="2" charset="0"/>
                <a:cs typeface="Roboto Medium" panose="02000000000000000000" pitchFamily="2" charset="0"/>
              </a:rPr>
              <a:t>C)</a:t>
            </a:r>
          </a:p>
        </p:txBody>
      </p:sp>
      <p:sp>
        <p:nvSpPr>
          <p:cNvPr id="18" name="Tekstfelt 17">
            <a:extLst>
              <a:ext uri="{FF2B5EF4-FFF2-40B4-BE49-F238E27FC236}">
                <a16:creationId xmlns:a16="http://schemas.microsoft.com/office/drawing/2014/main" id="{B12D1E9E-807A-E59E-0FCF-E7C2BA192394}"/>
              </a:ext>
            </a:extLst>
          </p:cNvPr>
          <p:cNvSpPr txBox="1"/>
          <p:nvPr/>
        </p:nvSpPr>
        <p:spPr>
          <a:xfrm>
            <a:off x="8224560" y="4751402"/>
            <a:ext cx="914400" cy="584775"/>
          </a:xfrm>
          <a:prstGeom prst="rect">
            <a:avLst/>
          </a:prstGeom>
          <a:noFill/>
        </p:spPr>
        <p:txBody>
          <a:bodyPr wrap="square" rtlCol="0">
            <a:spAutoFit/>
          </a:bodyPr>
          <a:lstStyle/>
          <a:p>
            <a:r>
              <a:rPr lang="da-DK" sz="3200" dirty="0">
                <a:latin typeface="Roboto Medium" panose="02000000000000000000" pitchFamily="2" charset="0"/>
                <a:ea typeface="Roboto Medium" panose="02000000000000000000" pitchFamily="2" charset="0"/>
                <a:cs typeface="Roboto Medium" panose="02000000000000000000" pitchFamily="2" charset="0"/>
              </a:rPr>
              <a:t>D)</a:t>
            </a:r>
          </a:p>
        </p:txBody>
      </p:sp>
      <p:cxnSp>
        <p:nvCxnSpPr>
          <p:cNvPr id="25" name="Lige forbindelse 24">
            <a:extLst>
              <a:ext uri="{FF2B5EF4-FFF2-40B4-BE49-F238E27FC236}">
                <a16:creationId xmlns:a16="http://schemas.microsoft.com/office/drawing/2014/main" id="{CBF43F10-40B8-AD90-B635-9D6563D7C983}"/>
              </a:ext>
            </a:extLst>
          </p:cNvPr>
          <p:cNvCxnSpPr>
            <a:cxnSpLocks/>
          </p:cNvCxnSpPr>
          <p:nvPr/>
        </p:nvCxnSpPr>
        <p:spPr>
          <a:xfrm>
            <a:off x="4222376" y="2124635"/>
            <a:ext cx="0" cy="3863789"/>
          </a:xfrm>
          <a:prstGeom prst="line">
            <a:avLst/>
          </a:prstGeom>
          <a:ln w="19050"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7" name="Lige forbindelse 26">
            <a:extLst>
              <a:ext uri="{FF2B5EF4-FFF2-40B4-BE49-F238E27FC236}">
                <a16:creationId xmlns:a16="http://schemas.microsoft.com/office/drawing/2014/main" id="{0DE60CCA-FD43-941A-318E-34A37083BDB7}"/>
              </a:ext>
            </a:extLst>
          </p:cNvPr>
          <p:cNvCxnSpPr/>
          <p:nvPr/>
        </p:nvCxnSpPr>
        <p:spPr>
          <a:xfrm>
            <a:off x="799039" y="3935506"/>
            <a:ext cx="7036114" cy="0"/>
          </a:xfrm>
          <a:prstGeom prst="line">
            <a:avLst/>
          </a:prstGeom>
          <a:ln w="19050"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0" name="Tekstfelt 9">
            <a:extLst>
              <a:ext uri="{FF2B5EF4-FFF2-40B4-BE49-F238E27FC236}">
                <a16:creationId xmlns:a16="http://schemas.microsoft.com/office/drawing/2014/main" id="{BC9AD65A-B530-76D1-B3EA-EC07FBAE752E}"/>
              </a:ext>
            </a:extLst>
          </p:cNvPr>
          <p:cNvSpPr txBox="1"/>
          <p:nvPr/>
        </p:nvSpPr>
        <p:spPr>
          <a:xfrm>
            <a:off x="653677" y="6164241"/>
            <a:ext cx="8553076" cy="630942"/>
          </a:xfrm>
          <a:prstGeom prst="rect">
            <a:avLst/>
          </a:prstGeom>
          <a:noFill/>
        </p:spPr>
        <p:txBody>
          <a:bodyPr wrap="square">
            <a:spAutoFit/>
          </a:bodyPr>
          <a:lstStyle/>
          <a:p>
            <a:pPr>
              <a:spcAft>
                <a:spcPts val="600"/>
              </a:spcAft>
            </a:pPr>
            <a:r>
              <a:rPr lang="da-DK" sz="1000" dirty="0">
                <a:latin typeface="Roboto" panose="02000000000000000000" pitchFamily="2" charset="0"/>
                <a:ea typeface="Roboto" panose="02000000000000000000" pitchFamily="2" charset="0"/>
              </a:rPr>
              <a:t>Note 1: Beregninger af varmeregninger i perioden 2024-2026 for A)-D). Alle beløb i kr. inklusive moms. 2025-forbrug er anvendt som estimat for 2026. Særtarif dækker renovering af ledningsnettet i Mosede. ”Inkl. særtarif (ny MFV)” er faktisk afkøling (ca. 25 gr. eller under).</a:t>
            </a:r>
          </a:p>
          <a:p>
            <a:pPr>
              <a:spcAft>
                <a:spcPts val="600"/>
              </a:spcAft>
            </a:pPr>
            <a:r>
              <a:rPr lang="da-DK" sz="1000" dirty="0">
                <a:latin typeface="Roboto" panose="02000000000000000000" pitchFamily="2" charset="0"/>
                <a:ea typeface="Roboto" panose="02000000000000000000" pitchFamily="2" charset="0"/>
              </a:rPr>
              <a:t>Note 2: For forbruger B er ”Inkl. særtarif (ny MFV)” og ”Inkl. særtarif og afkøling på 25 gr. (ny MFV)” i begge tilfælde ca. 21.200 kr.</a:t>
            </a:r>
          </a:p>
        </p:txBody>
      </p:sp>
      <p:graphicFrame>
        <p:nvGraphicFramePr>
          <p:cNvPr id="21" name="Diagram 20">
            <a:extLst>
              <a:ext uri="{FF2B5EF4-FFF2-40B4-BE49-F238E27FC236}">
                <a16:creationId xmlns:a16="http://schemas.microsoft.com/office/drawing/2014/main" id="{61302C6B-11A9-0427-19CD-CCC8BFCDF78F}"/>
              </a:ext>
            </a:extLst>
          </p:cNvPr>
          <p:cNvGraphicFramePr>
            <a:graphicFrameLocks/>
          </p:cNvGraphicFramePr>
          <p:nvPr>
            <p:extLst>
              <p:ext uri="{D42A27DB-BD31-4B8C-83A1-F6EECF244321}">
                <p14:modId xmlns:p14="http://schemas.microsoft.com/office/powerpoint/2010/main" val="4179408529"/>
              </p:ext>
            </p:extLst>
          </p:nvPr>
        </p:nvGraphicFramePr>
        <p:xfrm>
          <a:off x="4557600" y="1535457"/>
          <a:ext cx="2984400" cy="22104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4" name="Diagram 23">
            <a:extLst>
              <a:ext uri="{FF2B5EF4-FFF2-40B4-BE49-F238E27FC236}">
                <a16:creationId xmlns:a16="http://schemas.microsoft.com/office/drawing/2014/main" id="{FB44E1D1-20E7-E8AC-0938-F8424A2462C1}"/>
              </a:ext>
            </a:extLst>
          </p:cNvPr>
          <p:cNvGraphicFramePr>
            <a:graphicFrameLocks/>
          </p:cNvGraphicFramePr>
          <p:nvPr>
            <p:extLst>
              <p:ext uri="{D42A27DB-BD31-4B8C-83A1-F6EECF244321}">
                <p14:modId xmlns:p14="http://schemas.microsoft.com/office/powerpoint/2010/main" val="2502234208"/>
              </p:ext>
            </p:extLst>
          </p:nvPr>
        </p:nvGraphicFramePr>
        <p:xfrm>
          <a:off x="1047600" y="3996000"/>
          <a:ext cx="2984400" cy="22104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iagram 25">
            <a:extLst>
              <a:ext uri="{FF2B5EF4-FFF2-40B4-BE49-F238E27FC236}">
                <a16:creationId xmlns:a16="http://schemas.microsoft.com/office/drawing/2014/main" id="{BAABA68F-1454-868B-5004-1139B97B9F61}"/>
              </a:ext>
            </a:extLst>
          </p:cNvPr>
          <p:cNvGraphicFramePr>
            <a:graphicFrameLocks/>
          </p:cNvGraphicFramePr>
          <p:nvPr>
            <p:extLst>
              <p:ext uri="{D42A27DB-BD31-4B8C-83A1-F6EECF244321}">
                <p14:modId xmlns:p14="http://schemas.microsoft.com/office/powerpoint/2010/main" val="1227111340"/>
              </p:ext>
            </p:extLst>
          </p:nvPr>
        </p:nvGraphicFramePr>
        <p:xfrm>
          <a:off x="4557600" y="3996000"/>
          <a:ext cx="2984400" cy="22104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 name="Diagram 4">
            <a:extLst>
              <a:ext uri="{FF2B5EF4-FFF2-40B4-BE49-F238E27FC236}">
                <a16:creationId xmlns:a16="http://schemas.microsoft.com/office/drawing/2014/main" id="{3E233606-5E26-05EC-1DEE-1FA106D829A6}"/>
              </a:ext>
            </a:extLst>
          </p:cNvPr>
          <p:cNvGraphicFramePr>
            <a:graphicFrameLocks/>
          </p:cNvGraphicFramePr>
          <p:nvPr>
            <p:extLst>
              <p:ext uri="{D42A27DB-BD31-4B8C-83A1-F6EECF244321}">
                <p14:modId xmlns:p14="http://schemas.microsoft.com/office/powerpoint/2010/main" val="829229811"/>
              </p:ext>
            </p:extLst>
          </p:nvPr>
        </p:nvGraphicFramePr>
        <p:xfrm>
          <a:off x="1047600" y="1537200"/>
          <a:ext cx="2984400" cy="2210400"/>
        </p:xfrm>
        <a:graphic>
          <a:graphicData uri="http://schemas.openxmlformats.org/drawingml/2006/chart">
            <c:chart xmlns:c="http://schemas.openxmlformats.org/drawingml/2006/chart" xmlns:r="http://schemas.openxmlformats.org/officeDocument/2006/relationships" r:id="rId5"/>
          </a:graphicData>
        </a:graphic>
      </p:graphicFrame>
      <p:pic>
        <p:nvPicPr>
          <p:cNvPr id="8" name="Billede 7">
            <a:extLst>
              <a:ext uri="{FF2B5EF4-FFF2-40B4-BE49-F238E27FC236}">
                <a16:creationId xmlns:a16="http://schemas.microsoft.com/office/drawing/2014/main" id="{BB362484-B3EC-4452-7C7E-F92BE046D2C0}"/>
              </a:ext>
            </a:extLst>
          </p:cNvPr>
          <p:cNvPicPr>
            <a:picLocks noChangeAspect="1"/>
          </p:cNvPicPr>
          <p:nvPr/>
        </p:nvPicPr>
        <p:blipFill>
          <a:blip r:embed="rId6"/>
          <a:stretch>
            <a:fillRect/>
          </a:stretch>
        </p:blipFill>
        <p:spPr>
          <a:xfrm>
            <a:off x="7364191" y="3412567"/>
            <a:ext cx="2547869" cy="802800"/>
          </a:xfrm>
          <a:prstGeom prst="rect">
            <a:avLst/>
          </a:prstGeom>
        </p:spPr>
      </p:pic>
      <p:sp>
        <p:nvSpPr>
          <p:cNvPr id="4" name="Tekstfelt 3">
            <a:extLst>
              <a:ext uri="{FF2B5EF4-FFF2-40B4-BE49-F238E27FC236}">
                <a16:creationId xmlns:a16="http://schemas.microsoft.com/office/drawing/2014/main" id="{9ED7D4E4-C384-9FDB-A67F-BB59F0AEFFFC}"/>
              </a:ext>
            </a:extLst>
          </p:cNvPr>
          <p:cNvSpPr txBox="1"/>
          <p:nvPr/>
        </p:nvSpPr>
        <p:spPr>
          <a:xfrm>
            <a:off x="6478780" y="1788515"/>
            <a:ext cx="389407" cy="246221"/>
          </a:xfrm>
          <a:prstGeom prst="rect">
            <a:avLst/>
          </a:prstGeom>
          <a:noFill/>
        </p:spPr>
        <p:txBody>
          <a:bodyPr wrap="square" rtlCol="0">
            <a:spAutoFit/>
          </a:bodyPr>
          <a:lstStyle/>
          <a:p>
            <a:r>
              <a:rPr lang="da-DK" sz="1000" b="1" dirty="0">
                <a:solidFill>
                  <a:schemeClr val="tx1">
                    <a:lumMod val="75000"/>
                    <a:lumOff val="25000"/>
                  </a:schemeClr>
                </a:solidFill>
              </a:rPr>
              <a:t>*2</a:t>
            </a:r>
          </a:p>
        </p:txBody>
      </p:sp>
    </p:spTree>
    <p:extLst>
      <p:ext uri="{BB962C8B-B14F-4D97-AF65-F5344CB8AC3E}">
        <p14:creationId xmlns:p14="http://schemas.microsoft.com/office/powerpoint/2010/main" val="29952119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 2">
            <a:extLst>
              <a:ext uri="{FF2B5EF4-FFF2-40B4-BE49-F238E27FC236}">
                <a16:creationId xmlns:a16="http://schemas.microsoft.com/office/drawing/2014/main" id="{6FE9AFC9-7F55-6D7A-6B91-8FB8E3F23FBE}"/>
              </a:ext>
            </a:extLst>
          </p:cNvPr>
          <p:cNvGraphicFramePr>
            <a:graphicFrameLocks noGrp="1"/>
          </p:cNvGraphicFramePr>
          <p:nvPr>
            <p:extLst>
              <p:ext uri="{D42A27DB-BD31-4B8C-83A1-F6EECF244321}">
                <p14:modId xmlns:p14="http://schemas.microsoft.com/office/powerpoint/2010/main" val="4131437803"/>
              </p:ext>
            </p:extLst>
          </p:nvPr>
        </p:nvGraphicFramePr>
        <p:xfrm>
          <a:off x="536713" y="616225"/>
          <a:ext cx="8855765" cy="5631003"/>
        </p:xfrm>
        <a:graphic>
          <a:graphicData uri="http://schemas.openxmlformats.org/drawingml/2006/table">
            <a:tbl>
              <a:tblPr>
                <a:tableStyleId>{5C22544A-7EE6-4342-B048-85BDC9FD1C3A}</a:tableStyleId>
              </a:tblPr>
              <a:tblGrid>
                <a:gridCol w="2115603">
                  <a:extLst>
                    <a:ext uri="{9D8B030D-6E8A-4147-A177-3AD203B41FA5}">
                      <a16:colId xmlns:a16="http://schemas.microsoft.com/office/drawing/2014/main" val="3099021776"/>
                    </a:ext>
                  </a:extLst>
                </a:gridCol>
                <a:gridCol w="680395">
                  <a:extLst>
                    <a:ext uri="{9D8B030D-6E8A-4147-A177-3AD203B41FA5}">
                      <a16:colId xmlns:a16="http://schemas.microsoft.com/office/drawing/2014/main" val="2707429646"/>
                    </a:ext>
                  </a:extLst>
                </a:gridCol>
                <a:gridCol w="680395">
                  <a:extLst>
                    <a:ext uri="{9D8B030D-6E8A-4147-A177-3AD203B41FA5}">
                      <a16:colId xmlns:a16="http://schemas.microsoft.com/office/drawing/2014/main" val="2393365293"/>
                    </a:ext>
                  </a:extLst>
                </a:gridCol>
                <a:gridCol w="1700987">
                  <a:extLst>
                    <a:ext uri="{9D8B030D-6E8A-4147-A177-3AD203B41FA5}">
                      <a16:colId xmlns:a16="http://schemas.microsoft.com/office/drawing/2014/main" val="2320805311"/>
                    </a:ext>
                  </a:extLst>
                </a:gridCol>
                <a:gridCol w="1020592">
                  <a:extLst>
                    <a:ext uri="{9D8B030D-6E8A-4147-A177-3AD203B41FA5}">
                      <a16:colId xmlns:a16="http://schemas.microsoft.com/office/drawing/2014/main" val="3822269494"/>
                    </a:ext>
                  </a:extLst>
                </a:gridCol>
                <a:gridCol w="1637201">
                  <a:extLst>
                    <a:ext uri="{9D8B030D-6E8A-4147-A177-3AD203B41FA5}">
                      <a16:colId xmlns:a16="http://schemas.microsoft.com/office/drawing/2014/main" val="1260457387"/>
                    </a:ext>
                  </a:extLst>
                </a:gridCol>
                <a:gridCol w="1020592">
                  <a:extLst>
                    <a:ext uri="{9D8B030D-6E8A-4147-A177-3AD203B41FA5}">
                      <a16:colId xmlns:a16="http://schemas.microsoft.com/office/drawing/2014/main" val="2285528461"/>
                    </a:ext>
                  </a:extLst>
                </a:gridCol>
              </a:tblGrid>
              <a:tr h="537838">
                <a:tc gridSpan="3">
                  <a:txBody>
                    <a:bodyPr/>
                    <a:lstStyle/>
                    <a:p>
                      <a:pPr algn="l" fontAlgn="b">
                        <a:buNone/>
                      </a:pPr>
                      <a:r>
                        <a:rPr lang="da-DK" sz="1100" u="none" strike="noStrike" dirty="0">
                          <a:effectLst/>
                        </a:rPr>
                        <a:t>Varmeregning GFV 2027 priser bolig C</a:t>
                      </a:r>
                      <a:endParaRPr lang="da-DK" sz="1100" b="0" i="0" u="none" strike="noStrike" dirty="0">
                        <a:solidFill>
                          <a:srgbClr val="000000"/>
                        </a:solidFill>
                        <a:effectLst/>
                        <a:latin typeface="Aptos Narrow" panose="020B0004020202020204" pitchFamily="34" charset="0"/>
                      </a:endParaRPr>
                    </a:p>
                  </a:txBody>
                  <a:tcPr marL="6350" marR="6350" marT="6350" marB="0" anchor="b"/>
                </a:tc>
                <a:tc hMerge="1">
                  <a:txBody>
                    <a:bodyPr/>
                    <a:lstStyle/>
                    <a:p>
                      <a:endParaRPr lang="da-DK"/>
                    </a:p>
                  </a:txBody>
                  <a:tcPr/>
                </a:tc>
                <a:tc hMerge="1">
                  <a:txBody>
                    <a:bodyPr/>
                    <a:lstStyle/>
                    <a:p>
                      <a:endParaRPr lang="da-DK"/>
                    </a:p>
                  </a:txBody>
                  <a:tcPr/>
                </a:tc>
                <a:tc>
                  <a:txBody>
                    <a:bodyPr/>
                    <a:lstStyle/>
                    <a:p>
                      <a:pPr algn="l" fontAlgn="b">
                        <a:buNone/>
                      </a:pPr>
                      <a:r>
                        <a:rPr lang="da-DK" sz="1100" u="none" strike="noStrike">
                          <a:effectLst/>
                        </a:rPr>
                        <a:t> DKK inkl. Moms </a:t>
                      </a: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ctr"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3484964736"/>
                  </a:ext>
                </a:extLst>
              </a:tr>
              <a:tr h="289912">
                <a:tc>
                  <a:txBody>
                    <a:bodyPr/>
                    <a:lstStyle/>
                    <a:p>
                      <a:pPr algn="l" fontAlgn="b">
                        <a:buNone/>
                      </a:pPr>
                      <a:r>
                        <a:rPr lang="da-DK" sz="1100" u="none" strike="noStrike">
                          <a:effectLst/>
                        </a:rPr>
                        <a:t>(baseret på budget 2026)</a:t>
                      </a: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ctr"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1706928483"/>
                  </a:ext>
                </a:extLst>
              </a:tr>
              <a:tr h="424582">
                <a:tc>
                  <a:txBody>
                    <a:bodyPr/>
                    <a:lstStyle/>
                    <a:p>
                      <a:pPr algn="l" fontAlgn="b">
                        <a:buNone/>
                      </a:pPr>
                      <a:r>
                        <a:rPr lang="da-DK" sz="1100" u="none" strike="noStrike">
                          <a:effectLst/>
                        </a:rPr>
                        <a:t>Variable bidrag</a:t>
                      </a: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ctr" fontAlgn="b">
                        <a:buNone/>
                      </a:pPr>
                      <a:r>
                        <a:rPr lang="da-DK" sz="1100" b="0" i="0" u="none" strike="noStrike" dirty="0">
                          <a:solidFill>
                            <a:srgbClr val="000000"/>
                          </a:solidFill>
                          <a:effectLst/>
                          <a:latin typeface="Aptos Narrow" panose="020B0004020202020204" pitchFamily="34" charset="0"/>
                        </a:rPr>
                        <a:t>Stigning fra 2026 til 2027</a:t>
                      </a: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4128851241"/>
                  </a:ext>
                </a:extLst>
              </a:tr>
              <a:tr h="289912">
                <a:tc>
                  <a:txBody>
                    <a:bodyPr/>
                    <a:lstStyle/>
                    <a:p>
                      <a:pPr algn="l" fontAlgn="b">
                        <a:buNone/>
                      </a:pPr>
                      <a:r>
                        <a:rPr lang="da-DK" sz="1100" u="none" strike="noStrike">
                          <a:effectLst/>
                        </a:rPr>
                        <a:t>Forbrug mvh</a:t>
                      </a: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r" fontAlgn="b">
                        <a:buNone/>
                      </a:pPr>
                      <a:r>
                        <a:rPr lang="da-DK" sz="1100" u="none" strike="noStrike">
                          <a:effectLst/>
                        </a:rPr>
                        <a:t>19,804</a:t>
                      </a: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r" fontAlgn="b">
                        <a:buNone/>
                      </a:pPr>
                      <a:r>
                        <a:rPr lang="da-DK" sz="1100" u="none" strike="noStrike">
                          <a:effectLst/>
                        </a:rPr>
                        <a:t>382,5</a:t>
                      </a: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r>
                        <a:rPr lang="da-DK" sz="1100" u="none" strike="noStrike">
                          <a:effectLst/>
                        </a:rPr>
                        <a:t>                 7.575,03 </a:t>
                      </a: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ctr" fontAlgn="b">
                        <a:buNone/>
                      </a:pPr>
                      <a:r>
                        <a:rPr lang="da-DK" sz="1100" b="1" u="none" strike="noStrike" dirty="0">
                          <a:effectLst/>
                        </a:rPr>
                        <a:t>45 </a:t>
                      </a:r>
                      <a:r>
                        <a:rPr lang="da-DK" sz="1100" b="1" u="none" strike="noStrike" dirty="0" err="1">
                          <a:effectLst/>
                        </a:rPr>
                        <a:t>kr</a:t>
                      </a:r>
                      <a:r>
                        <a:rPr lang="da-DK" sz="1100" b="1" u="none" strike="noStrike" dirty="0">
                          <a:effectLst/>
                        </a:rPr>
                        <a:t>/mvh</a:t>
                      </a:r>
                      <a:endParaRPr lang="da-DK" sz="1100" b="1" i="0" u="none" strike="noStrike" dirty="0">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3456456406"/>
                  </a:ext>
                </a:extLst>
              </a:tr>
              <a:tr h="289912">
                <a:tc>
                  <a:txBody>
                    <a:bodyPr/>
                    <a:lstStyle/>
                    <a:p>
                      <a:pPr algn="l" fontAlgn="b">
                        <a:buNone/>
                      </a:pPr>
                      <a:r>
                        <a:rPr lang="da-DK" sz="1100" u="none" strike="noStrike">
                          <a:effectLst/>
                        </a:rPr>
                        <a:t>cirkuleret vand </a:t>
                      </a: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r" fontAlgn="b">
                        <a:buNone/>
                      </a:pPr>
                      <a:r>
                        <a:rPr lang="da-DK" sz="1100" u="none" strike="noStrike">
                          <a:effectLst/>
                        </a:rPr>
                        <a:t>603,82</a:t>
                      </a: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r" fontAlgn="b">
                        <a:buNone/>
                      </a:pPr>
                      <a:r>
                        <a:rPr lang="da-DK" sz="1100" u="none" strike="noStrike">
                          <a:effectLst/>
                        </a:rPr>
                        <a:t>6,85</a:t>
                      </a: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r>
                        <a:rPr lang="da-DK" sz="1100" u="none" strike="noStrike">
                          <a:effectLst/>
                        </a:rPr>
                        <a:t>                 4.136,17 </a:t>
                      </a: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ctr" fontAlgn="b">
                        <a:buNone/>
                      </a:pPr>
                      <a:r>
                        <a:rPr lang="da-DK" sz="1100" b="1" u="none" strike="noStrike" dirty="0">
                          <a:effectLst/>
                        </a:rPr>
                        <a:t> 0,37 kr./m3</a:t>
                      </a:r>
                      <a:endParaRPr lang="da-DK" sz="1100" b="1" i="0" u="none" strike="noStrike" dirty="0">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3206257200"/>
                  </a:ext>
                </a:extLst>
              </a:tr>
              <a:tr h="289912">
                <a:tc>
                  <a:txBody>
                    <a:bodyPr/>
                    <a:lstStyle/>
                    <a:p>
                      <a:pPr algn="l" fontAlgn="b">
                        <a:buNone/>
                      </a:pPr>
                      <a:r>
                        <a:rPr lang="da-DK" sz="1100" u="none" strike="noStrike">
                          <a:effectLst/>
                        </a:rPr>
                        <a:t>arealbidrag</a:t>
                      </a: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r" fontAlgn="b">
                        <a:buNone/>
                      </a:pPr>
                      <a:r>
                        <a:rPr lang="da-DK" sz="1100" u="none" strike="noStrike">
                          <a:effectLst/>
                        </a:rPr>
                        <a:t>158</a:t>
                      </a: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r" fontAlgn="b">
                        <a:buNone/>
                      </a:pPr>
                      <a:r>
                        <a:rPr lang="da-DK" sz="1100" u="none" strike="noStrike">
                          <a:effectLst/>
                        </a:rPr>
                        <a:t>35,39</a:t>
                      </a: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r>
                        <a:rPr lang="da-DK" sz="1100" u="none" strike="noStrike" dirty="0">
                          <a:effectLst/>
                        </a:rPr>
                        <a:t>                 5.591,62 </a:t>
                      </a:r>
                      <a:endParaRPr lang="da-DK" sz="1100" b="0" i="0" u="none" strike="noStrike" dirty="0">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ctr" fontAlgn="b">
                        <a:buNone/>
                      </a:pPr>
                      <a:r>
                        <a:rPr lang="da-DK" sz="1100" b="1" u="none" strike="noStrike" dirty="0">
                          <a:effectLst/>
                        </a:rPr>
                        <a:t>-----</a:t>
                      </a:r>
                      <a:endParaRPr lang="da-DK" sz="1100" b="1" i="0" u="none" strike="noStrike" dirty="0">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461452250"/>
                  </a:ext>
                </a:extLst>
              </a:tr>
              <a:tr h="319903">
                <a:tc>
                  <a:txBody>
                    <a:bodyPr/>
                    <a:lstStyle/>
                    <a:p>
                      <a:pPr algn="l" fontAlgn="b">
                        <a:buNone/>
                      </a:pPr>
                      <a:r>
                        <a:rPr lang="da-DK" sz="1100" u="none" strike="noStrike">
                          <a:effectLst/>
                        </a:rPr>
                        <a:t>Fast bidrag</a:t>
                      </a: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r>
                        <a:rPr lang="da-DK" sz="1100" u="sng" strike="noStrike">
                          <a:effectLst/>
                        </a:rPr>
                        <a:t>                     600,00 </a:t>
                      </a:r>
                      <a:endParaRPr lang="da-DK" sz="1100" b="0" i="0" u="sng"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ctr" fontAlgn="b">
                        <a:buNone/>
                      </a:pPr>
                      <a:r>
                        <a:rPr lang="da-DK" sz="1100" b="1" u="none" strike="noStrike" dirty="0">
                          <a:effectLst/>
                        </a:rPr>
                        <a:t> 225 kr.</a:t>
                      </a:r>
                      <a:endParaRPr lang="da-DK" sz="1100" b="1" i="0" u="none" strike="noStrike" dirty="0">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2244226936"/>
                  </a:ext>
                </a:extLst>
              </a:tr>
              <a:tr h="289912">
                <a:tc>
                  <a:txBody>
                    <a:bodyPr/>
                    <a:lstStyle/>
                    <a:p>
                      <a:pPr algn="l" fontAlgn="b">
                        <a:buNone/>
                      </a:pPr>
                      <a:r>
                        <a:rPr lang="da-DK" sz="1100" u="none" strike="noStrike">
                          <a:effectLst/>
                        </a:rPr>
                        <a:t>Subtotal</a:t>
                      </a: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r>
                        <a:rPr lang="da-DK" sz="1100" u="none" strike="noStrike">
                          <a:effectLst/>
                        </a:rPr>
                        <a:t>              17.902,82 </a:t>
                      </a: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dirty="0">
                        <a:solidFill>
                          <a:srgbClr val="000000"/>
                        </a:solidFill>
                        <a:effectLst/>
                        <a:latin typeface="Aptos Narrow" panose="020B0004020202020204" pitchFamily="34" charset="0"/>
                      </a:endParaRPr>
                    </a:p>
                  </a:txBody>
                  <a:tcPr marL="6350" marR="6350" marT="6350" marB="0" anchor="b"/>
                </a:tc>
                <a:tc>
                  <a:txBody>
                    <a:bodyPr/>
                    <a:lstStyle/>
                    <a:p>
                      <a:pPr algn="ctr"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78810885"/>
                  </a:ext>
                </a:extLst>
              </a:tr>
              <a:tr h="289912">
                <a:tc>
                  <a:txBody>
                    <a:bodyPr/>
                    <a:lstStyle/>
                    <a:p>
                      <a:pPr algn="l" fontAlgn="b">
                        <a:buNone/>
                      </a:pPr>
                      <a:r>
                        <a:rPr lang="da-DK" sz="1100" u="none" strike="noStrike">
                          <a:effectLst/>
                        </a:rPr>
                        <a:t>Særtarif</a:t>
                      </a: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r" fontAlgn="b">
                        <a:buNone/>
                      </a:pPr>
                      <a:r>
                        <a:rPr lang="da-DK" sz="1100" u="none" strike="noStrike">
                          <a:effectLst/>
                        </a:rPr>
                        <a:t>158</a:t>
                      </a: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r" fontAlgn="b">
                        <a:buNone/>
                      </a:pPr>
                      <a:r>
                        <a:rPr lang="da-DK" sz="1100" u="none" strike="noStrike">
                          <a:effectLst/>
                        </a:rPr>
                        <a:t>34,63</a:t>
                      </a: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r>
                        <a:rPr lang="da-DK" sz="1100" u="none" strike="noStrike">
                          <a:effectLst/>
                        </a:rPr>
                        <a:t>                 5.471,54 </a:t>
                      </a: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ctr" fontAlgn="b">
                        <a:buNone/>
                      </a:pPr>
                      <a:endParaRPr lang="da-DK" sz="1100" b="0" i="0" u="none" strike="noStrike" dirty="0">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2414392080"/>
                  </a:ext>
                </a:extLst>
              </a:tr>
              <a:tr h="289912">
                <a:tc>
                  <a:txBody>
                    <a:bodyPr/>
                    <a:lstStyle/>
                    <a:p>
                      <a:pPr algn="l" fontAlgn="b">
                        <a:buNone/>
                      </a:pPr>
                      <a:r>
                        <a:rPr lang="da-DK" sz="1100" u="none" strike="noStrike">
                          <a:effectLst/>
                        </a:rPr>
                        <a:t>Pris i alt</a:t>
                      </a: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r>
                        <a:rPr lang="da-DK" sz="1100" u="none" strike="noStrike" dirty="0">
                          <a:effectLst/>
                        </a:rPr>
                        <a:t>              23.374,36 </a:t>
                      </a:r>
                      <a:endParaRPr lang="da-DK" sz="1100" b="1" i="0" u="none" strike="noStrike" dirty="0">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ctr"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3917777226"/>
                  </a:ext>
                </a:extLst>
              </a:tr>
              <a:tr h="289912">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dirty="0">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ctr"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805287730"/>
                  </a:ext>
                </a:extLst>
              </a:tr>
              <a:tr h="289912">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ctr"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412544927"/>
                  </a:ext>
                </a:extLst>
              </a:tr>
              <a:tr h="289912">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ctr"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486218374"/>
                  </a:ext>
                </a:extLst>
              </a:tr>
              <a:tr h="289912">
                <a:tc gridSpan="3">
                  <a:txBody>
                    <a:bodyPr/>
                    <a:lstStyle/>
                    <a:p>
                      <a:pPr algn="ctr" fontAlgn="ctr">
                        <a:buNone/>
                      </a:pPr>
                      <a:r>
                        <a:rPr lang="da-DK" sz="1100" u="none" strike="noStrike">
                          <a:effectLst/>
                        </a:rPr>
                        <a:t>Afkølig beregning</a:t>
                      </a:r>
                      <a:endParaRPr lang="da-DK" sz="1100" b="0" i="0" u="none" strike="noStrike">
                        <a:solidFill>
                          <a:srgbClr val="000000"/>
                        </a:solidFill>
                        <a:effectLst/>
                        <a:latin typeface="Aptos Narrow" panose="020B0004020202020204" pitchFamily="34" charset="0"/>
                      </a:endParaRPr>
                    </a:p>
                  </a:txBody>
                  <a:tcPr marL="6350" marR="6350" marT="6350" marB="0" anchor="ctr"/>
                </a:tc>
                <a:tc hMerge="1">
                  <a:txBody>
                    <a:bodyPr/>
                    <a:lstStyle/>
                    <a:p>
                      <a:endParaRPr lang="da-DK"/>
                    </a:p>
                  </a:txBody>
                  <a:tcPr/>
                </a:tc>
                <a:tc hMerge="1">
                  <a:txBody>
                    <a:bodyPr/>
                    <a:lstStyle/>
                    <a:p>
                      <a:endParaRPr lang="da-DK"/>
                    </a:p>
                  </a:txBody>
                  <a:tcPr/>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ctr"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3586080104"/>
                  </a:ext>
                </a:extLst>
              </a:tr>
              <a:tr h="289912">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ctr"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3640476942"/>
                  </a:ext>
                </a:extLst>
              </a:tr>
              <a:tr h="289912">
                <a:tc gridSpan="3">
                  <a:txBody>
                    <a:bodyPr/>
                    <a:lstStyle/>
                    <a:p>
                      <a:pPr algn="ctr" fontAlgn="ctr">
                        <a:buNone/>
                      </a:pPr>
                      <a:r>
                        <a:rPr lang="da-DK" sz="1100" u="none" strike="noStrike">
                          <a:effectLst/>
                        </a:rPr>
                        <a:t>19,8 X 860</a:t>
                      </a:r>
                      <a:endParaRPr lang="da-DK" sz="1100" b="0" i="0" u="none" strike="noStrike">
                        <a:solidFill>
                          <a:srgbClr val="000000"/>
                        </a:solidFill>
                        <a:effectLst/>
                        <a:latin typeface="Aptos Narrow" panose="020B0004020202020204" pitchFamily="34" charset="0"/>
                      </a:endParaRPr>
                    </a:p>
                  </a:txBody>
                  <a:tcPr marL="6350" marR="6350" marT="6350" marB="0" anchor="ctr"/>
                </a:tc>
                <a:tc hMerge="1">
                  <a:txBody>
                    <a:bodyPr/>
                    <a:lstStyle/>
                    <a:p>
                      <a:endParaRPr lang="da-DK"/>
                    </a:p>
                  </a:txBody>
                  <a:tcPr/>
                </a:tc>
                <a:tc hMerge="1">
                  <a:txBody>
                    <a:bodyPr/>
                    <a:lstStyle/>
                    <a:p>
                      <a:endParaRPr lang="da-DK"/>
                    </a:p>
                  </a:txBody>
                  <a:tcPr/>
                </a:tc>
                <a:tc>
                  <a:txBody>
                    <a:bodyPr/>
                    <a:lstStyle/>
                    <a:p>
                      <a:pPr algn="l" fontAlgn="b">
                        <a:buNone/>
                      </a:pPr>
                      <a:r>
                        <a:rPr lang="da-DK" sz="1100" u="none" strike="noStrike">
                          <a:effectLst/>
                        </a:rPr>
                        <a:t> 28,2 grader </a:t>
                      </a: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ctr"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2359475745"/>
                  </a:ext>
                </a:extLst>
              </a:tr>
              <a:tr h="289912">
                <a:tc gridSpan="3">
                  <a:txBody>
                    <a:bodyPr/>
                    <a:lstStyle/>
                    <a:p>
                      <a:pPr algn="ctr" fontAlgn="ctr">
                        <a:buNone/>
                      </a:pPr>
                      <a:r>
                        <a:rPr lang="da-DK" sz="1100" u="none" strike="noStrike">
                          <a:effectLst/>
                        </a:rPr>
                        <a:t>603</a:t>
                      </a:r>
                      <a:endParaRPr lang="da-DK" sz="1100" b="0" i="0" u="none" strike="noStrike">
                        <a:solidFill>
                          <a:srgbClr val="000000"/>
                        </a:solidFill>
                        <a:effectLst/>
                        <a:latin typeface="Aptos Narrow" panose="020B0004020202020204" pitchFamily="34" charset="0"/>
                      </a:endParaRPr>
                    </a:p>
                  </a:txBody>
                  <a:tcPr marL="6350" marR="6350" marT="6350" marB="0" anchor="ctr"/>
                </a:tc>
                <a:tc hMerge="1">
                  <a:txBody>
                    <a:bodyPr/>
                    <a:lstStyle/>
                    <a:p>
                      <a:endParaRPr lang="da-DK"/>
                    </a:p>
                  </a:txBody>
                  <a:tcPr/>
                </a:tc>
                <a:tc hMerge="1">
                  <a:txBody>
                    <a:bodyPr/>
                    <a:lstStyle/>
                    <a:p>
                      <a:endParaRPr lang="da-DK"/>
                    </a:p>
                  </a:txBody>
                  <a:tcPr/>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ctr"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1454328051"/>
                  </a:ext>
                </a:extLst>
              </a:tr>
              <a:tr h="289912">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dirty="0">
                        <a:solidFill>
                          <a:srgbClr val="000000"/>
                        </a:solidFill>
                        <a:effectLst/>
                        <a:latin typeface="Aptos Narrow" panose="020B0004020202020204" pitchFamily="34" charset="0"/>
                      </a:endParaRPr>
                    </a:p>
                  </a:txBody>
                  <a:tcPr marL="6350" marR="6350" marT="6350" marB="0" anchor="b"/>
                </a:tc>
                <a:tc>
                  <a:txBody>
                    <a:bodyPr/>
                    <a:lstStyle/>
                    <a:p>
                      <a:pPr algn="ctr" fontAlgn="b">
                        <a:buNone/>
                      </a:pPr>
                      <a:endParaRPr lang="da-DK" sz="1100" b="0" i="0" u="none" strike="noStrike" dirty="0">
                        <a:solidFill>
                          <a:srgbClr val="000000"/>
                        </a:solidFill>
                        <a:effectLst/>
                        <a:latin typeface="Aptos Narrow" panose="020B0004020202020204" pitchFamily="34" charset="0"/>
                      </a:endParaRPr>
                    </a:p>
                  </a:txBody>
                  <a:tcPr marL="6350" marR="6350" marT="6350" marB="0" anchor="b"/>
                </a:tc>
                <a:tc>
                  <a:txBody>
                    <a:bodyPr/>
                    <a:lstStyle/>
                    <a:p>
                      <a:pPr algn="l" fontAlgn="b">
                        <a:buNone/>
                      </a:pPr>
                      <a:endParaRPr lang="da-DK" sz="1100" b="0" i="0" u="none" strike="noStrike" dirty="0">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3408857103"/>
                  </a:ext>
                </a:extLst>
              </a:tr>
            </a:tbl>
          </a:graphicData>
        </a:graphic>
      </p:graphicFrame>
      <p:sp>
        <p:nvSpPr>
          <p:cNvPr id="5" name="Pladsholder til sidefod 3">
            <a:extLst>
              <a:ext uri="{FF2B5EF4-FFF2-40B4-BE49-F238E27FC236}">
                <a16:creationId xmlns:a16="http://schemas.microsoft.com/office/drawing/2014/main" id="{C2353791-9696-1C12-0775-EB2D53804D57}"/>
              </a:ext>
            </a:extLst>
          </p:cNvPr>
          <p:cNvSpPr>
            <a:spLocks noGrp="1"/>
          </p:cNvSpPr>
          <p:nvPr>
            <p:ph type="ftr" sz="quarter" idx="11"/>
          </p:nvPr>
        </p:nvSpPr>
        <p:spPr>
          <a:xfrm>
            <a:off x="3281363" y="6356352"/>
            <a:ext cx="3343275" cy="365125"/>
          </a:xfrm>
        </p:spPr>
        <p:txBody>
          <a:bodyPr/>
          <a:lstStyle/>
          <a:p>
            <a:r>
              <a:rPr lang="da-DK" sz="1400" dirty="0">
                <a:solidFill>
                  <a:schemeClr val="accent1">
                    <a:lumMod val="75000"/>
                  </a:schemeClr>
                </a:solidFill>
              </a:rPr>
              <a:t>MOSEDE FJERNVARMEVÆRK A.M.B.A.</a:t>
            </a:r>
            <a:endParaRPr lang="en-US" sz="1400" dirty="0">
              <a:solidFill>
                <a:schemeClr val="accent1">
                  <a:lumMod val="75000"/>
                </a:schemeClr>
              </a:solidFill>
            </a:endParaRPr>
          </a:p>
        </p:txBody>
      </p:sp>
    </p:spTree>
    <p:extLst>
      <p:ext uri="{BB962C8B-B14F-4D97-AF65-F5344CB8AC3E}">
        <p14:creationId xmlns:p14="http://schemas.microsoft.com/office/powerpoint/2010/main" val="18647231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nummer 1">
            <a:extLst>
              <a:ext uri="{FF2B5EF4-FFF2-40B4-BE49-F238E27FC236}">
                <a16:creationId xmlns:a16="http://schemas.microsoft.com/office/drawing/2014/main" id="{3139B375-59BE-CCB7-F76B-B16EF1E499BC}"/>
              </a:ext>
            </a:extLst>
          </p:cNvPr>
          <p:cNvSpPr>
            <a:spLocks noGrp="1"/>
          </p:cNvSpPr>
          <p:nvPr>
            <p:ph type="sldNum" sz="quarter" idx="12"/>
          </p:nvPr>
        </p:nvSpPr>
        <p:spPr/>
        <p:txBody>
          <a:bodyPr/>
          <a:lstStyle/>
          <a:p>
            <a:fld id="{7BAA63A3-F055-4488-8D94-55FC3FF9DF19}" type="slidenum">
              <a:rPr lang="da-DK" smtClean="0"/>
              <a:t>12</a:t>
            </a:fld>
            <a:endParaRPr lang="da-DK"/>
          </a:p>
        </p:txBody>
      </p:sp>
      <p:sp>
        <p:nvSpPr>
          <p:cNvPr id="3" name="Titel 2">
            <a:extLst>
              <a:ext uri="{FF2B5EF4-FFF2-40B4-BE49-F238E27FC236}">
                <a16:creationId xmlns:a16="http://schemas.microsoft.com/office/drawing/2014/main" id="{EBDEC150-4F12-18CF-A807-63B370B6A250}"/>
              </a:ext>
            </a:extLst>
          </p:cNvPr>
          <p:cNvSpPr>
            <a:spLocks noGrp="1"/>
          </p:cNvSpPr>
          <p:nvPr>
            <p:ph type="title"/>
          </p:nvPr>
        </p:nvSpPr>
        <p:spPr>
          <a:xfrm>
            <a:off x="653677" y="879728"/>
            <a:ext cx="8725273" cy="508959"/>
          </a:xfrm>
        </p:spPr>
        <p:txBody>
          <a:bodyPr>
            <a:noAutofit/>
          </a:bodyPr>
          <a:lstStyle/>
          <a:p>
            <a:r>
              <a:rPr lang="da-DK" sz="2000" dirty="0"/>
              <a:t>Sammenlægning kan give lavere varmeregninger og stærkere økonomi</a:t>
            </a:r>
          </a:p>
        </p:txBody>
      </p:sp>
      <p:sp>
        <p:nvSpPr>
          <p:cNvPr id="4" name="Tekstfelt 3">
            <a:extLst>
              <a:ext uri="{FF2B5EF4-FFF2-40B4-BE49-F238E27FC236}">
                <a16:creationId xmlns:a16="http://schemas.microsoft.com/office/drawing/2014/main" id="{2B344EB7-0D58-D678-AD06-B09EE8055571}"/>
              </a:ext>
            </a:extLst>
          </p:cNvPr>
          <p:cNvSpPr txBox="1"/>
          <p:nvPr/>
        </p:nvSpPr>
        <p:spPr>
          <a:xfrm>
            <a:off x="653677" y="1711653"/>
            <a:ext cx="8562041" cy="3924151"/>
          </a:xfrm>
          <a:prstGeom prst="rect">
            <a:avLst/>
          </a:prstGeom>
          <a:noFill/>
        </p:spPr>
        <p:txBody>
          <a:bodyPr wrap="square">
            <a:spAutoFit/>
          </a:bodyPr>
          <a:lstStyle/>
          <a:p>
            <a:pPr>
              <a:spcAft>
                <a:spcPts val="600"/>
              </a:spcAft>
            </a:pPr>
            <a:r>
              <a:rPr lang="da-DK" sz="1600" dirty="0">
                <a:latin typeface="Roboto" panose="02000000000000000000" pitchFamily="2" charset="0"/>
                <a:ea typeface="Roboto" panose="02000000000000000000" pitchFamily="2" charset="0"/>
              </a:rPr>
              <a:t>På baggrund af beregningerne af de 4 forbrugeres varmeregninger viser analysen, at:</a:t>
            </a:r>
          </a:p>
          <a:p>
            <a:pPr marL="285750" indent="-285750">
              <a:spcAft>
                <a:spcPts val="600"/>
              </a:spcAft>
              <a:buFont typeface="Arial" panose="020B0604020202020204" pitchFamily="34" charset="0"/>
              <a:buChar char="•"/>
            </a:pPr>
            <a:r>
              <a:rPr lang="da-DK" sz="1600" dirty="0">
                <a:latin typeface="Roboto" panose="02000000000000000000" pitchFamily="2" charset="0"/>
                <a:ea typeface="Roboto" panose="02000000000000000000" pitchFamily="2" charset="0"/>
              </a:rPr>
              <a:t>I 2024 er MFV billigere end GF’s pris inkl. særtarif, fordi MFV midlertidigt sænkede prisen dette år. MFV hævede efterfølgende prisen i 2025 og igen i 2026. GF justerede prisen fra 2024 til 2025, men har fastholdt prisniveauet i 2026.</a:t>
            </a:r>
          </a:p>
          <a:p>
            <a:pPr marL="285750" indent="-285750">
              <a:spcAft>
                <a:spcPts val="600"/>
              </a:spcAft>
              <a:buFont typeface="Arial" panose="020B0604020202020204" pitchFamily="34" charset="0"/>
              <a:buChar char="•"/>
            </a:pPr>
            <a:endParaRPr lang="da-DK" sz="1600" dirty="0">
              <a:latin typeface="Roboto" panose="02000000000000000000" pitchFamily="2" charset="0"/>
              <a:ea typeface="Roboto" panose="02000000000000000000" pitchFamily="2" charset="0"/>
            </a:endParaRPr>
          </a:p>
          <a:p>
            <a:pPr marL="285750" indent="-285750">
              <a:spcAft>
                <a:spcPts val="600"/>
              </a:spcAft>
              <a:buFont typeface="Arial" panose="020B0604020202020204" pitchFamily="34" charset="0"/>
              <a:buChar char="•"/>
            </a:pPr>
            <a:r>
              <a:rPr lang="da-DK" sz="1600" dirty="0">
                <a:latin typeface="Roboto" panose="02000000000000000000" pitchFamily="2" charset="0"/>
                <a:ea typeface="Roboto" panose="02000000000000000000" pitchFamily="2" charset="0"/>
              </a:rPr>
              <a:t>Hvis både MFV og GF fastholder 2026-prisniveauet i 2027 vil forbrugerne A, C og D have en varmeregning omkring samme niveau ved GF under forudsætning af, at afkølingen forbedres sv.t. en gennemsnitsforbruger (25 gr.). Især forbruger A og D vil have potentiale til at reducere varmeregningen ift. uændret afkøling. Forbruger B) har det laveste forbrug ift. areal og vil pga. forholdet mellem de variable og faste bidrag opleve en lidt højere varmeregning. </a:t>
            </a:r>
          </a:p>
          <a:p>
            <a:pPr marL="285750" indent="-285750">
              <a:spcAft>
                <a:spcPts val="600"/>
              </a:spcAft>
              <a:buFont typeface="Arial" panose="020B0604020202020204" pitchFamily="34" charset="0"/>
              <a:buChar char="•"/>
            </a:pPr>
            <a:endParaRPr lang="da-DK" sz="1600" dirty="0">
              <a:latin typeface="Roboto" panose="02000000000000000000" pitchFamily="2" charset="0"/>
              <a:ea typeface="Roboto" panose="02000000000000000000" pitchFamily="2" charset="0"/>
            </a:endParaRPr>
          </a:p>
          <a:p>
            <a:pPr marL="285750" indent="-285750">
              <a:spcAft>
                <a:spcPts val="600"/>
              </a:spcAft>
              <a:buFont typeface="Arial" panose="020B0604020202020204" pitchFamily="34" charset="0"/>
              <a:buChar char="•"/>
            </a:pPr>
            <a:r>
              <a:rPr lang="da-DK" sz="1600" dirty="0">
                <a:latin typeface="Roboto" panose="02000000000000000000" pitchFamily="2" charset="0"/>
                <a:ea typeface="Roboto" panose="02000000000000000000" pitchFamily="2" charset="0"/>
              </a:rPr>
              <a:t>Samlet set kan </a:t>
            </a:r>
            <a:r>
              <a:rPr lang="da-DK" sz="1600" dirty="0" err="1">
                <a:latin typeface="Roboto" panose="02000000000000000000" pitchFamily="2" charset="0"/>
                <a:ea typeface="Roboto" panose="02000000000000000000" pitchFamily="2" charset="0"/>
              </a:rPr>
              <a:t>MFVs</a:t>
            </a:r>
            <a:r>
              <a:rPr lang="da-DK" sz="1600" dirty="0">
                <a:latin typeface="Roboto" panose="02000000000000000000" pitchFamily="2" charset="0"/>
                <a:ea typeface="Roboto" panose="02000000000000000000" pitchFamily="2" charset="0"/>
              </a:rPr>
              <a:t> andelshavere forvente en årlig besparelse på ca. 0,25 mio. kr. inkl. moms ved en sammenlægning med GF, inkl. renovering af ledningsnet.</a:t>
            </a:r>
          </a:p>
        </p:txBody>
      </p:sp>
      <p:sp>
        <p:nvSpPr>
          <p:cNvPr id="7" name="Tekstfelt 6">
            <a:extLst>
              <a:ext uri="{FF2B5EF4-FFF2-40B4-BE49-F238E27FC236}">
                <a16:creationId xmlns:a16="http://schemas.microsoft.com/office/drawing/2014/main" id="{F1BC00B0-946C-9475-12AC-371D71FFF092}"/>
              </a:ext>
            </a:extLst>
          </p:cNvPr>
          <p:cNvSpPr txBox="1"/>
          <p:nvPr/>
        </p:nvSpPr>
        <p:spPr>
          <a:xfrm>
            <a:off x="653677" y="6271824"/>
            <a:ext cx="8553076" cy="553998"/>
          </a:xfrm>
          <a:prstGeom prst="rect">
            <a:avLst/>
          </a:prstGeom>
          <a:noFill/>
        </p:spPr>
        <p:txBody>
          <a:bodyPr wrap="square">
            <a:spAutoFit/>
          </a:bodyPr>
          <a:lstStyle/>
          <a:p>
            <a:pPr>
              <a:spcAft>
                <a:spcPts val="600"/>
              </a:spcAft>
            </a:pPr>
            <a:r>
              <a:rPr lang="da-DK" sz="1000" dirty="0">
                <a:latin typeface="Roboto" panose="02000000000000000000" pitchFamily="2" charset="0"/>
                <a:ea typeface="Roboto" panose="02000000000000000000" pitchFamily="2" charset="0"/>
              </a:rPr>
              <a:t>Note: Afkøling udtrykker forskellen mellem frem- og returtemperatur på det varme vand, der kommer ind i boligen og sendes tilbage til fjernvarmeselskabet. Når afkølingen er dårlig (høj returtemperatur) skal der cirkuleres mere vand i ledningsnettet, hvilket øger energiforbrug og driftsomkostninger. Energien i fjernvarmevandet udnyttes med andre ord bedre, når afkølingen er høj, hvilket er en fordel for den enkelte kunde.</a:t>
            </a:r>
          </a:p>
        </p:txBody>
      </p:sp>
    </p:spTree>
    <p:extLst>
      <p:ext uri="{BB962C8B-B14F-4D97-AF65-F5344CB8AC3E}">
        <p14:creationId xmlns:p14="http://schemas.microsoft.com/office/powerpoint/2010/main" val="22962869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a:extLst>
              <a:ext uri="{FF2B5EF4-FFF2-40B4-BE49-F238E27FC236}">
                <a16:creationId xmlns:a16="http://schemas.microsoft.com/office/drawing/2014/main" id="{2DE3DE50-F5A1-E583-61ED-3008CE613187}"/>
              </a:ext>
            </a:extLst>
          </p:cNvPr>
          <p:cNvPicPr>
            <a:picLocks noChangeAspect="1"/>
          </p:cNvPicPr>
          <p:nvPr/>
        </p:nvPicPr>
        <p:blipFill>
          <a:blip r:embed="rId2"/>
          <a:srcRect l="1047" b="53359"/>
          <a:stretch>
            <a:fillRect/>
          </a:stretch>
        </p:blipFill>
        <p:spPr>
          <a:xfrm>
            <a:off x="329355" y="1123123"/>
            <a:ext cx="9446032" cy="4194312"/>
          </a:xfrm>
          <a:prstGeom prst="rect">
            <a:avLst/>
          </a:prstGeom>
        </p:spPr>
      </p:pic>
      <p:sp>
        <p:nvSpPr>
          <p:cNvPr id="2" name="Tekstfelt 1">
            <a:extLst>
              <a:ext uri="{FF2B5EF4-FFF2-40B4-BE49-F238E27FC236}">
                <a16:creationId xmlns:a16="http://schemas.microsoft.com/office/drawing/2014/main" id="{F745675F-9CE0-01A8-5365-2F70ADCFD57B}"/>
              </a:ext>
            </a:extLst>
          </p:cNvPr>
          <p:cNvSpPr txBox="1"/>
          <p:nvPr/>
        </p:nvSpPr>
        <p:spPr>
          <a:xfrm>
            <a:off x="278296" y="367748"/>
            <a:ext cx="2870529" cy="369332"/>
          </a:xfrm>
          <a:prstGeom prst="rect">
            <a:avLst/>
          </a:prstGeom>
          <a:noFill/>
        </p:spPr>
        <p:txBody>
          <a:bodyPr wrap="none" rtlCol="0">
            <a:spAutoFit/>
          </a:bodyPr>
          <a:lstStyle/>
          <a:p>
            <a:r>
              <a:rPr lang="da-DK" b="1" dirty="0"/>
              <a:t>Beregning af særtarif. (BDO)</a:t>
            </a:r>
          </a:p>
        </p:txBody>
      </p:sp>
      <p:sp>
        <p:nvSpPr>
          <p:cNvPr id="5" name="Pladsholder til sidefod 3">
            <a:extLst>
              <a:ext uri="{FF2B5EF4-FFF2-40B4-BE49-F238E27FC236}">
                <a16:creationId xmlns:a16="http://schemas.microsoft.com/office/drawing/2014/main" id="{7CABE639-2530-CB7A-7802-6DE42D0C81F5}"/>
              </a:ext>
            </a:extLst>
          </p:cNvPr>
          <p:cNvSpPr>
            <a:spLocks noGrp="1"/>
          </p:cNvSpPr>
          <p:nvPr>
            <p:ph type="ftr" sz="quarter" idx="11"/>
          </p:nvPr>
        </p:nvSpPr>
        <p:spPr>
          <a:xfrm>
            <a:off x="3281363" y="6356352"/>
            <a:ext cx="3343275" cy="365125"/>
          </a:xfrm>
        </p:spPr>
        <p:txBody>
          <a:bodyPr/>
          <a:lstStyle/>
          <a:p>
            <a:r>
              <a:rPr lang="da-DK" sz="1400" dirty="0">
                <a:solidFill>
                  <a:schemeClr val="accent1">
                    <a:lumMod val="75000"/>
                  </a:schemeClr>
                </a:solidFill>
              </a:rPr>
              <a:t>MOSEDE FJERNVARMEVÆRK A.M.B.A.</a:t>
            </a:r>
            <a:endParaRPr lang="en-US" sz="1400" dirty="0">
              <a:solidFill>
                <a:schemeClr val="accent1">
                  <a:lumMod val="75000"/>
                </a:schemeClr>
              </a:solidFill>
            </a:endParaRPr>
          </a:p>
        </p:txBody>
      </p:sp>
    </p:spTree>
    <p:extLst>
      <p:ext uri="{BB962C8B-B14F-4D97-AF65-F5344CB8AC3E}">
        <p14:creationId xmlns:p14="http://schemas.microsoft.com/office/powerpoint/2010/main" val="21691928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 1">
            <a:extLst>
              <a:ext uri="{FF2B5EF4-FFF2-40B4-BE49-F238E27FC236}">
                <a16:creationId xmlns:a16="http://schemas.microsoft.com/office/drawing/2014/main" id="{ADF56D42-0818-F9B1-F756-C23F466033A6}"/>
              </a:ext>
            </a:extLst>
          </p:cNvPr>
          <p:cNvGraphicFramePr>
            <a:graphicFrameLocks noGrp="1"/>
          </p:cNvGraphicFramePr>
          <p:nvPr/>
        </p:nvGraphicFramePr>
        <p:xfrm>
          <a:off x="1251285" y="1835569"/>
          <a:ext cx="7488157" cy="4004812"/>
        </p:xfrm>
        <a:graphic>
          <a:graphicData uri="http://schemas.openxmlformats.org/drawingml/2006/table">
            <a:tbl>
              <a:tblPr>
                <a:tableStyleId>{5C22544A-7EE6-4342-B048-85BDC9FD1C3A}</a:tableStyleId>
              </a:tblPr>
              <a:tblGrid>
                <a:gridCol w="4529549">
                  <a:extLst>
                    <a:ext uri="{9D8B030D-6E8A-4147-A177-3AD203B41FA5}">
                      <a16:colId xmlns:a16="http://schemas.microsoft.com/office/drawing/2014/main" val="2491003097"/>
                    </a:ext>
                  </a:extLst>
                </a:gridCol>
                <a:gridCol w="1282936">
                  <a:extLst>
                    <a:ext uri="{9D8B030D-6E8A-4147-A177-3AD203B41FA5}">
                      <a16:colId xmlns:a16="http://schemas.microsoft.com/office/drawing/2014/main" val="4131257197"/>
                    </a:ext>
                  </a:extLst>
                </a:gridCol>
                <a:gridCol w="418918">
                  <a:extLst>
                    <a:ext uri="{9D8B030D-6E8A-4147-A177-3AD203B41FA5}">
                      <a16:colId xmlns:a16="http://schemas.microsoft.com/office/drawing/2014/main" val="263220353"/>
                    </a:ext>
                  </a:extLst>
                </a:gridCol>
                <a:gridCol w="418918">
                  <a:extLst>
                    <a:ext uri="{9D8B030D-6E8A-4147-A177-3AD203B41FA5}">
                      <a16:colId xmlns:a16="http://schemas.microsoft.com/office/drawing/2014/main" val="3031944969"/>
                    </a:ext>
                  </a:extLst>
                </a:gridCol>
                <a:gridCol w="418918">
                  <a:extLst>
                    <a:ext uri="{9D8B030D-6E8A-4147-A177-3AD203B41FA5}">
                      <a16:colId xmlns:a16="http://schemas.microsoft.com/office/drawing/2014/main" val="1071072989"/>
                    </a:ext>
                  </a:extLst>
                </a:gridCol>
                <a:gridCol w="418918">
                  <a:extLst>
                    <a:ext uri="{9D8B030D-6E8A-4147-A177-3AD203B41FA5}">
                      <a16:colId xmlns:a16="http://schemas.microsoft.com/office/drawing/2014/main" val="1733761128"/>
                    </a:ext>
                  </a:extLst>
                </a:gridCol>
              </a:tblGrid>
              <a:tr h="139715">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ctr" fontAlgn="ctr">
                        <a:buNone/>
                      </a:pPr>
                      <a:r>
                        <a:rPr lang="da-DK" sz="900" u="none" strike="noStrike">
                          <a:effectLst/>
                        </a:rPr>
                        <a:t> DKK </a:t>
                      </a:r>
                      <a:endParaRPr lang="da-DK" sz="900" b="0" i="0" u="none" strike="noStrike">
                        <a:solidFill>
                          <a:srgbClr val="000000"/>
                        </a:solidFill>
                        <a:effectLst/>
                        <a:latin typeface="Aptos Narrow" panose="020B0004020202020204" pitchFamily="34" charset="0"/>
                      </a:endParaRPr>
                    </a:p>
                  </a:txBody>
                  <a:tcPr marL="3508" marR="3508" marT="3508" marB="0" anchor="ctr"/>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extLst>
                  <a:ext uri="{0D108BD9-81ED-4DB2-BD59-A6C34878D82A}">
                    <a16:rowId xmlns:a16="http://schemas.microsoft.com/office/drawing/2014/main" val="333190842"/>
                  </a:ext>
                </a:extLst>
              </a:tr>
              <a:tr h="210279">
                <a:tc>
                  <a:txBody>
                    <a:bodyPr/>
                    <a:lstStyle/>
                    <a:p>
                      <a:pPr algn="l" fontAlgn="b">
                        <a:buNone/>
                      </a:pPr>
                      <a:r>
                        <a:rPr lang="da-DK" sz="900" u="none" strike="noStrike">
                          <a:effectLst/>
                        </a:rPr>
                        <a:t>1. tillæg -afskrivninger relateret til Mosede-forbrugernes ledningsnet</a:t>
                      </a: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ctr" fontAlgn="ctr">
                        <a:buNone/>
                      </a:pPr>
                      <a:r>
                        <a:rPr lang="da-DK" sz="900" u="none" strike="noStrike">
                          <a:effectLst/>
                        </a:rPr>
                        <a:t>                      38.910.765 </a:t>
                      </a:r>
                      <a:endParaRPr lang="da-DK" sz="900" b="0" i="0" u="none" strike="noStrike">
                        <a:solidFill>
                          <a:srgbClr val="000000"/>
                        </a:solidFill>
                        <a:effectLst/>
                        <a:latin typeface="Aptos Narrow" panose="020B0004020202020204" pitchFamily="34" charset="0"/>
                      </a:endParaRPr>
                    </a:p>
                  </a:txBody>
                  <a:tcPr marL="3508" marR="3508" marT="3508" marB="0" anchor="ctr"/>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extLst>
                  <a:ext uri="{0D108BD9-81ED-4DB2-BD59-A6C34878D82A}">
                    <a16:rowId xmlns:a16="http://schemas.microsoft.com/office/drawing/2014/main" val="2087437136"/>
                  </a:ext>
                </a:extLst>
              </a:tr>
              <a:tr h="275923">
                <a:tc>
                  <a:txBody>
                    <a:bodyPr/>
                    <a:lstStyle/>
                    <a:p>
                      <a:pPr algn="l" fontAlgn="b">
                        <a:buNone/>
                      </a:pPr>
                      <a:r>
                        <a:rPr lang="da-DK" sz="900" u="none" strike="noStrike">
                          <a:effectLst/>
                        </a:rPr>
                        <a:t>2. tillæg -Renteomkostninger forbundet med lånoptagelsen til investeringen i Mosede-forbrugernes ledningsnet</a:t>
                      </a: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ctr" fontAlgn="ctr">
                        <a:buNone/>
                      </a:pPr>
                      <a:r>
                        <a:rPr lang="da-DK" sz="900" u="none" strike="noStrike">
                          <a:effectLst/>
                        </a:rPr>
                        <a:t>                      18.093.506 </a:t>
                      </a:r>
                      <a:endParaRPr lang="da-DK" sz="900" b="0" i="0" u="none" strike="noStrike">
                        <a:solidFill>
                          <a:srgbClr val="000000"/>
                        </a:solidFill>
                        <a:effectLst/>
                        <a:latin typeface="Aptos Narrow" panose="020B0004020202020204" pitchFamily="34" charset="0"/>
                      </a:endParaRPr>
                    </a:p>
                  </a:txBody>
                  <a:tcPr marL="3508" marR="3508" marT="3508" marB="0" anchor="ctr"/>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extLst>
                  <a:ext uri="{0D108BD9-81ED-4DB2-BD59-A6C34878D82A}">
                    <a16:rowId xmlns:a16="http://schemas.microsoft.com/office/drawing/2014/main" val="598189363"/>
                  </a:ext>
                </a:extLst>
              </a:tr>
              <a:tr h="224530">
                <a:tc>
                  <a:txBody>
                    <a:bodyPr/>
                    <a:lstStyle/>
                    <a:p>
                      <a:pPr algn="l" fontAlgn="b">
                        <a:buNone/>
                      </a:pPr>
                      <a:r>
                        <a:rPr lang="da-DK" sz="900" u="none" strike="noStrike">
                          <a:effectLst/>
                        </a:rPr>
                        <a:t>3. tillæg -garantiprovision relateret til anlægslånet i Mosede-forbrugernes ledningsnet</a:t>
                      </a: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ctr" fontAlgn="ctr">
                        <a:buNone/>
                      </a:pPr>
                      <a:r>
                        <a:rPr lang="da-DK" sz="900" u="none" strike="noStrike">
                          <a:effectLst/>
                        </a:rPr>
                        <a:t>                         3.317.143 </a:t>
                      </a:r>
                      <a:endParaRPr lang="da-DK" sz="900" b="0" i="0" u="none" strike="noStrike">
                        <a:solidFill>
                          <a:srgbClr val="000000"/>
                        </a:solidFill>
                        <a:effectLst/>
                        <a:latin typeface="Aptos Narrow" panose="020B0004020202020204" pitchFamily="34" charset="0"/>
                      </a:endParaRPr>
                    </a:p>
                  </a:txBody>
                  <a:tcPr marL="3508" marR="3508" marT="3508" marB="0" anchor="ctr"/>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extLst>
                  <a:ext uri="{0D108BD9-81ED-4DB2-BD59-A6C34878D82A}">
                    <a16:rowId xmlns:a16="http://schemas.microsoft.com/office/drawing/2014/main" val="109595120"/>
                  </a:ext>
                </a:extLst>
              </a:tr>
              <a:tr h="275923">
                <a:tc>
                  <a:txBody>
                    <a:bodyPr/>
                    <a:lstStyle/>
                    <a:p>
                      <a:pPr algn="l" fontAlgn="b">
                        <a:buNone/>
                      </a:pPr>
                      <a:r>
                        <a:rPr lang="da-DK" sz="900" u="none" strike="noStrike">
                          <a:effectLst/>
                        </a:rPr>
                        <a:t>4. fradrag -reinvesteringer i Greve-forbrugernes ledningsnet (Mosede-forbrugernes forholdsmæssige andel)</a:t>
                      </a: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ctr" fontAlgn="ctr">
                        <a:buNone/>
                      </a:pPr>
                      <a:r>
                        <a:rPr lang="da-DK" sz="900" u="none" strike="noStrike">
                          <a:effectLst/>
                        </a:rPr>
                        <a:t>                                          -   </a:t>
                      </a:r>
                      <a:endParaRPr lang="da-DK" sz="900" b="0" i="0" u="none" strike="noStrike">
                        <a:solidFill>
                          <a:srgbClr val="000000"/>
                        </a:solidFill>
                        <a:effectLst/>
                        <a:latin typeface="Aptos Narrow" panose="020B0004020202020204" pitchFamily="34" charset="0"/>
                      </a:endParaRPr>
                    </a:p>
                  </a:txBody>
                  <a:tcPr marL="3508" marR="3508" marT="3508" marB="0" anchor="ctr"/>
                </a:tc>
                <a:tc gridSpan="2">
                  <a:txBody>
                    <a:bodyPr/>
                    <a:lstStyle/>
                    <a:p>
                      <a:pPr algn="l" fontAlgn="b">
                        <a:buNone/>
                      </a:pPr>
                      <a:r>
                        <a:rPr lang="da-DK" sz="900" u="none" strike="noStrike">
                          <a:effectLst/>
                        </a:rPr>
                        <a:t>Ikke aktuelt</a:t>
                      </a:r>
                      <a:endParaRPr lang="da-DK" sz="900" b="0" i="0" u="none" strike="noStrike">
                        <a:solidFill>
                          <a:srgbClr val="000000"/>
                        </a:solidFill>
                        <a:effectLst/>
                        <a:latin typeface="Aptos Narrow" panose="020B0004020202020204" pitchFamily="34" charset="0"/>
                      </a:endParaRPr>
                    </a:p>
                  </a:txBody>
                  <a:tcPr marL="3508" marR="3508" marT="3508" marB="0" anchor="b"/>
                </a:tc>
                <a:tc hMerge="1">
                  <a:txBody>
                    <a:bodyPr/>
                    <a:lstStyle/>
                    <a:p>
                      <a:endParaRPr lang="da-DK"/>
                    </a:p>
                  </a:txBody>
                  <a:tcPr/>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extLst>
                  <a:ext uri="{0D108BD9-81ED-4DB2-BD59-A6C34878D82A}">
                    <a16:rowId xmlns:a16="http://schemas.microsoft.com/office/drawing/2014/main" val="2169946285"/>
                  </a:ext>
                </a:extLst>
              </a:tr>
              <a:tr h="139715">
                <a:tc>
                  <a:txBody>
                    <a:bodyPr/>
                    <a:lstStyle/>
                    <a:p>
                      <a:pPr algn="l" fontAlgn="b">
                        <a:buNone/>
                      </a:pPr>
                      <a:r>
                        <a:rPr lang="da-DK" sz="900" u="none" strike="noStrike">
                          <a:effectLst/>
                        </a:rPr>
                        <a:t>5. fradrag -lejeindtægter fra henholdsvis centralen og skorstenen i Mosede</a:t>
                      </a: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ctr" fontAlgn="ctr">
                        <a:buNone/>
                      </a:pPr>
                      <a:r>
                        <a:rPr lang="da-DK" sz="900" u="none" strike="noStrike">
                          <a:effectLst/>
                        </a:rPr>
                        <a:t>                                          -   </a:t>
                      </a:r>
                      <a:endParaRPr lang="da-DK" sz="900" b="0" i="0" u="none" strike="noStrike">
                        <a:solidFill>
                          <a:srgbClr val="000000"/>
                        </a:solidFill>
                        <a:effectLst/>
                        <a:latin typeface="Aptos Narrow" panose="020B0004020202020204" pitchFamily="34" charset="0"/>
                      </a:endParaRPr>
                    </a:p>
                  </a:txBody>
                  <a:tcPr marL="3508" marR="3508" marT="3508" marB="0" anchor="ctr"/>
                </a:tc>
                <a:tc gridSpan="2">
                  <a:txBody>
                    <a:bodyPr/>
                    <a:lstStyle/>
                    <a:p>
                      <a:pPr algn="l" fontAlgn="b">
                        <a:buNone/>
                      </a:pPr>
                      <a:r>
                        <a:rPr lang="da-DK" sz="900" u="none" strike="noStrike">
                          <a:effectLst/>
                        </a:rPr>
                        <a:t>Ikke aktuelt</a:t>
                      </a:r>
                      <a:endParaRPr lang="da-DK" sz="900" b="0" i="0" u="none" strike="noStrike">
                        <a:solidFill>
                          <a:srgbClr val="000000"/>
                        </a:solidFill>
                        <a:effectLst/>
                        <a:latin typeface="Aptos Narrow" panose="020B0004020202020204" pitchFamily="34" charset="0"/>
                      </a:endParaRPr>
                    </a:p>
                  </a:txBody>
                  <a:tcPr marL="3508" marR="3508" marT="3508" marB="0" anchor="b"/>
                </a:tc>
                <a:tc hMerge="1">
                  <a:txBody>
                    <a:bodyPr/>
                    <a:lstStyle/>
                    <a:p>
                      <a:endParaRPr lang="da-DK"/>
                    </a:p>
                  </a:txBody>
                  <a:tcPr/>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extLst>
                  <a:ext uri="{0D108BD9-81ED-4DB2-BD59-A6C34878D82A}">
                    <a16:rowId xmlns:a16="http://schemas.microsoft.com/office/drawing/2014/main" val="4103193393"/>
                  </a:ext>
                </a:extLst>
              </a:tr>
              <a:tr h="275923">
                <a:tc>
                  <a:txBody>
                    <a:bodyPr/>
                    <a:lstStyle/>
                    <a:p>
                      <a:pPr algn="l" fontAlgn="b">
                        <a:buNone/>
                      </a:pPr>
                      <a:r>
                        <a:rPr lang="da-DK" sz="900" u="none" strike="noStrike">
                          <a:effectLst/>
                        </a:rPr>
                        <a:t>6. fradrag –investeringsomkostninger vedrørendeGreve-forbrugernes ledningsnet (Mosede-forbrugernes forholdsmæssige andel)</a:t>
                      </a: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ctr" fontAlgn="ctr">
                        <a:buNone/>
                      </a:pPr>
                      <a:r>
                        <a:rPr lang="da-DK" sz="900" u="none" strike="noStrike">
                          <a:effectLst/>
                        </a:rPr>
                        <a:t>                                          -   </a:t>
                      </a:r>
                      <a:endParaRPr lang="da-DK" sz="900" b="0" i="0" u="none" strike="noStrike">
                        <a:solidFill>
                          <a:srgbClr val="000000"/>
                        </a:solidFill>
                        <a:effectLst/>
                        <a:latin typeface="Aptos Narrow" panose="020B0004020202020204" pitchFamily="34" charset="0"/>
                      </a:endParaRPr>
                    </a:p>
                  </a:txBody>
                  <a:tcPr marL="3508" marR="3508" marT="3508" marB="0" anchor="ctr"/>
                </a:tc>
                <a:tc gridSpan="2">
                  <a:txBody>
                    <a:bodyPr/>
                    <a:lstStyle/>
                    <a:p>
                      <a:pPr algn="l" fontAlgn="b">
                        <a:buNone/>
                      </a:pPr>
                      <a:r>
                        <a:rPr lang="da-DK" sz="900" u="none" strike="noStrike">
                          <a:effectLst/>
                        </a:rPr>
                        <a:t>Ikke aktuelt</a:t>
                      </a:r>
                      <a:endParaRPr lang="da-DK" sz="900" b="0" i="0" u="none" strike="noStrike">
                        <a:solidFill>
                          <a:srgbClr val="000000"/>
                        </a:solidFill>
                        <a:effectLst/>
                        <a:latin typeface="Aptos Narrow" panose="020B0004020202020204" pitchFamily="34" charset="0"/>
                      </a:endParaRPr>
                    </a:p>
                  </a:txBody>
                  <a:tcPr marL="3508" marR="3508" marT="3508" marB="0" anchor="b"/>
                </a:tc>
                <a:tc hMerge="1">
                  <a:txBody>
                    <a:bodyPr/>
                    <a:lstStyle/>
                    <a:p>
                      <a:endParaRPr lang="da-DK"/>
                    </a:p>
                  </a:txBody>
                  <a:tcPr/>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extLst>
                  <a:ext uri="{0D108BD9-81ED-4DB2-BD59-A6C34878D82A}">
                    <a16:rowId xmlns:a16="http://schemas.microsoft.com/office/drawing/2014/main" val="2541465981"/>
                  </a:ext>
                </a:extLst>
              </a:tr>
              <a:tr h="210279">
                <a:tc>
                  <a:txBody>
                    <a:bodyPr/>
                    <a:lstStyle/>
                    <a:p>
                      <a:pPr algn="l" fontAlgn="b">
                        <a:buNone/>
                      </a:pPr>
                      <a:r>
                        <a:rPr lang="da-DK" sz="900" u="none" strike="noStrike">
                          <a:effectLst/>
                        </a:rPr>
                        <a:t>Subtotal</a:t>
                      </a: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ctr" fontAlgn="ctr">
                        <a:buNone/>
                      </a:pPr>
                      <a:r>
                        <a:rPr lang="da-DK" sz="900" u="none" strike="noStrike">
                          <a:effectLst/>
                        </a:rPr>
                        <a:t>                      60.321.414 </a:t>
                      </a:r>
                      <a:endParaRPr lang="da-DK" sz="900" b="0" i="0" u="none" strike="noStrike">
                        <a:solidFill>
                          <a:srgbClr val="000000"/>
                        </a:solidFill>
                        <a:effectLst/>
                        <a:latin typeface="Aptos Narrow" panose="020B0004020202020204" pitchFamily="34" charset="0"/>
                      </a:endParaRPr>
                    </a:p>
                  </a:txBody>
                  <a:tcPr marL="3508" marR="3508" marT="3508" marB="0" anchor="ctr"/>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extLst>
                  <a:ext uri="{0D108BD9-81ED-4DB2-BD59-A6C34878D82A}">
                    <a16:rowId xmlns:a16="http://schemas.microsoft.com/office/drawing/2014/main" val="3611657120"/>
                  </a:ext>
                </a:extLst>
              </a:tr>
              <a:tr h="210279">
                <a:tc>
                  <a:txBody>
                    <a:bodyPr/>
                    <a:lstStyle/>
                    <a:p>
                      <a:pPr algn="l" fontAlgn="b">
                        <a:buNone/>
                      </a:pPr>
                      <a:r>
                        <a:rPr lang="da-DK" sz="900" u="none" strike="noStrike">
                          <a:effectLst/>
                        </a:rPr>
                        <a:t>Moms</a:t>
                      </a: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ctr" fontAlgn="ctr">
                        <a:buNone/>
                      </a:pPr>
                      <a:r>
                        <a:rPr lang="da-DK" sz="900" u="none" strike="noStrike">
                          <a:effectLst/>
                        </a:rPr>
                        <a:t>                      15.080.354 </a:t>
                      </a:r>
                      <a:endParaRPr lang="da-DK" sz="900" b="0" i="0" u="none" strike="noStrike">
                        <a:solidFill>
                          <a:srgbClr val="000000"/>
                        </a:solidFill>
                        <a:effectLst/>
                        <a:latin typeface="Aptos Narrow" panose="020B0004020202020204" pitchFamily="34" charset="0"/>
                      </a:endParaRPr>
                    </a:p>
                  </a:txBody>
                  <a:tcPr marL="3508" marR="3508" marT="3508" marB="0" anchor="ctr"/>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extLst>
                  <a:ext uri="{0D108BD9-81ED-4DB2-BD59-A6C34878D82A}">
                    <a16:rowId xmlns:a16="http://schemas.microsoft.com/office/drawing/2014/main" val="804012972"/>
                  </a:ext>
                </a:extLst>
              </a:tr>
              <a:tr h="210279">
                <a:tc>
                  <a:txBody>
                    <a:bodyPr/>
                    <a:lstStyle/>
                    <a:p>
                      <a:pPr algn="l" fontAlgn="b">
                        <a:buNone/>
                      </a:pPr>
                      <a:r>
                        <a:rPr lang="da-DK" sz="900" u="none" strike="noStrike">
                          <a:effectLst/>
                        </a:rPr>
                        <a:t>Brutto investering </a:t>
                      </a: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ctr" fontAlgn="ctr">
                        <a:buNone/>
                      </a:pPr>
                      <a:r>
                        <a:rPr lang="da-DK" sz="900" u="none" strike="noStrike">
                          <a:effectLst/>
                        </a:rPr>
                        <a:t>                      75.401.768 </a:t>
                      </a:r>
                      <a:endParaRPr lang="da-DK" sz="900" b="0" i="0" u="none" strike="noStrike">
                        <a:solidFill>
                          <a:srgbClr val="000000"/>
                        </a:solidFill>
                        <a:effectLst/>
                        <a:latin typeface="Aptos Narrow" panose="020B0004020202020204" pitchFamily="34" charset="0"/>
                      </a:endParaRPr>
                    </a:p>
                  </a:txBody>
                  <a:tcPr marL="3508" marR="3508" marT="3508" marB="0" anchor="ctr"/>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extLst>
                  <a:ext uri="{0D108BD9-81ED-4DB2-BD59-A6C34878D82A}">
                    <a16:rowId xmlns:a16="http://schemas.microsoft.com/office/drawing/2014/main" val="367488250"/>
                  </a:ext>
                </a:extLst>
              </a:tr>
              <a:tr h="139715">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ctr" fontAlgn="ctr">
                        <a:buNone/>
                      </a:pPr>
                      <a:endParaRPr lang="da-DK" sz="900" b="1" i="0" u="none" strike="noStrike">
                        <a:solidFill>
                          <a:srgbClr val="000000"/>
                        </a:solidFill>
                        <a:effectLst/>
                        <a:latin typeface="Aptos Narrow" panose="020B0004020202020204" pitchFamily="34" charset="0"/>
                      </a:endParaRPr>
                    </a:p>
                  </a:txBody>
                  <a:tcPr marL="3508" marR="3508" marT="3508" marB="0" anchor="ctr"/>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extLst>
                  <a:ext uri="{0D108BD9-81ED-4DB2-BD59-A6C34878D82A}">
                    <a16:rowId xmlns:a16="http://schemas.microsoft.com/office/drawing/2014/main" val="1066353523"/>
                  </a:ext>
                </a:extLst>
              </a:tr>
              <a:tr h="210279">
                <a:tc>
                  <a:txBody>
                    <a:bodyPr/>
                    <a:lstStyle/>
                    <a:p>
                      <a:pPr algn="l" fontAlgn="b">
                        <a:buNone/>
                      </a:pPr>
                      <a:r>
                        <a:rPr lang="da-DK" sz="900" u="none" strike="noStrike">
                          <a:effectLst/>
                        </a:rPr>
                        <a:t>Pris pr. m2/år (liniært fordelt)</a:t>
                      </a: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ctr" fontAlgn="ctr">
                        <a:buNone/>
                      </a:pPr>
                      <a:r>
                        <a:rPr lang="da-DK" sz="900" u="none" strike="noStrike">
                          <a:effectLst/>
                        </a:rPr>
                        <a:t>                                         57 </a:t>
                      </a:r>
                      <a:endParaRPr lang="da-DK" sz="900" b="0" i="0" u="none" strike="noStrike">
                        <a:solidFill>
                          <a:srgbClr val="000000"/>
                        </a:solidFill>
                        <a:effectLst/>
                        <a:latin typeface="Aptos Narrow" panose="020B0004020202020204" pitchFamily="34" charset="0"/>
                      </a:endParaRPr>
                    </a:p>
                  </a:txBody>
                  <a:tcPr marL="3508" marR="3508" marT="3508" marB="0" anchor="ctr"/>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extLst>
                  <a:ext uri="{0D108BD9-81ED-4DB2-BD59-A6C34878D82A}">
                    <a16:rowId xmlns:a16="http://schemas.microsoft.com/office/drawing/2014/main" val="26868507"/>
                  </a:ext>
                </a:extLst>
              </a:tr>
              <a:tr h="210279">
                <a:tc>
                  <a:txBody>
                    <a:bodyPr/>
                    <a:lstStyle/>
                    <a:p>
                      <a:pPr algn="l" fontAlgn="b">
                        <a:buNone/>
                      </a:pPr>
                      <a:r>
                        <a:rPr lang="da-DK" sz="900" u="none" strike="noStrike">
                          <a:effectLst/>
                        </a:rPr>
                        <a:t>Fradrag for reduceret varmetab inklusive moms skønnet til pr. m2 </a:t>
                      </a: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ctr" fontAlgn="ctr">
                        <a:buNone/>
                      </a:pPr>
                      <a:r>
                        <a:rPr lang="da-DK" sz="900" u="none" strike="noStrike">
                          <a:effectLst/>
                        </a:rPr>
                        <a:t>-                                       10 </a:t>
                      </a:r>
                      <a:endParaRPr lang="da-DK" sz="900" b="0" i="0" u="none" strike="noStrike">
                        <a:solidFill>
                          <a:srgbClr val="000000"/>
                        </a:solidFill>
                        <a:effectLst/>
                        <a:latin typeface="Aptos Narrow" panose="020B0004020202020204" pitchFamily="34" charset="0"/>
                      </a:endParaRPr>
                    </a:p>
                  </a:txBody>
                  <a:tcPr marL="3508" marR="3508" marT="3508" marB="0" anchor="ctr"/>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extLst>
                  <a:ext uri="{0D108BD9-81ED-4DB2-BD59-A6C34878D82A}">
                    <a16:rowId xmlns:a16="http://schemas.microsoft.com/office/drawing/2014/main" val="326898976"/>
                  </a:ext>
                </a:extLst>
              </a:tr>
              <a:tr h="210279">
                <a:tc>
                  <a:txBody>
                    <a:bodyPr/>
                    <a:lstStyle/>
                    <a:p>
                      <a:pPr algn="l" fontAlgn="b">
                        <a:buNone/>
                      </a:pPr>
                      <a:r>
                        <a:rPr lang="da-DK" sz="900" u="none" strike="noStrike">
                          <a:effectLst/>
                        </a:rPr>
                        <a:t>Netto pris tillæg pr. m2 </a:t>
                      </a: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ctr" fontAlgn="ctr">
                        <a:buNone/>
                      </a:pPr>
                      <a:r>
                        <a:rPr lang="da-DK" sz="900" u="none" strike="noStrike">
                          <a:effectLst/>
                        </a:rPr>
                        <a:t>                                         47 </a:t>
                      </a:r>
                      <a:endParaRPr lang="da-DK" sz="900" b="1" i="0" u="none" strike="noStrike">
                        <a:solidFill>
                          <a:srgbClr val="000000"/>
                        </a:solidFill>
                        <a:effectLst/>
                        <a:latin typeface="Aptos Narrow" panose="020B0004020202020204" pitchFamily="34" charset="0"/>
                      </a:endParaRPr>
                    </a:p>
                  </a:txBody>
                  <a:tcPr marL="3508" marR="3508" marT="3508" marB="0" anchor="ctr"/>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extLst>
                  <a:ext uri="{0D108BD9-81ED-4DB2-BD59-A6C34878D82A}">
                    <a16:rowId xmlns:a16="http://schemas.microsoft.com/office/drawing/2014/main" val="3367576881"/>
                  </a:ext>
                </a:extLst>
              </a:tr>
              <a:tr h="139715">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ctr" fontAlgn="ctr">
                        <a:buNone/>
                      </a:pPr>
                      <a:endParaRPr lang="da-DK" sz="900" b="0" i="0" u="none" strike="noStrike">
                        <a:solidFill>
                          <a:srgbClr val="000000"/>
                        </a:solidFill>
                        <a:effectLst/>
                        <a:latin typeface="Aptos Narrow" panose="020B0004020202020204" pitchFamily="34" charset="0"/>
                      </a:endParaRPr>
                    </a:p>
                  </a:txBody>
                  <a:tcPr marL="3508" marR="3508" marT="3508" marB="0" anchor="ctr"/>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extLst>
                  <a:ext uri="{0D108BD9-81ED-4DB2-BD59-A6C34878D82A}">
                    <a16:rowId xmlns:a16="http://schemas.microsoft.com/office/drawing/2014/main" val="2415603433"/>
                  </a:ext>
                </a:extLst>
              </a:tr>
              <a:tr h="139715">
                <a:tc>
                  <a:txBody>
                    <a:bodyPr/>
                    <a:lstStyle/>
                    <a:p>
                      <a:pPr algn="l" fontAlgn="b">
                        <a:buNone/>
                      </a:pPr>
                      <a:r>
                        <a:rPr lang="da-DK" sz="900" u="none" strike="noStrike">
                          <a:effectLst/>
                        </a:rPr>
                        <a:t>Eksempler : Pristillæg kroner pr. år i forhold til nuværende varmebetaling </a:t>
                      </a: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ctr" fontAlgn="ctr">
                        <a:buNone/>
                      </a:pPr>
                      <a:endParaRPr lang="da-DK" sz="600" b="0" i="0" u="none" strike="noStrike">
                        <a:solidFill>
                          <a:srgbClr val="000000"/>
                        </a:solidFill>
                        <a:effectLst/>
                        <a:latin typeface="Aptos Narrow" panose="020B0004020202020204" pitchFamily="34" charset="0"/>
                      </a:endParaRPr>
                    </a:p>
                  </a:txBody>
                  <a:tcPr marL="3508" marR="3508" marT="3508" marB="0" anchor="ctr"/>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extLst>
                  <a:ext uri="{0D108BD9-81ED-4DB2-BD59-A6C34878D82A}">
                    <a16:rowId xmlns:a16="http://schemas.microsoft.com/office/drawing/2014/main" val="1024764977"/>
                  </a:ext>
                </a:extLst>
              </a:tr>
              <a:tr h="210279">
                <a:tc>
                  <a:txBody>
                    <a:bodyPr/>
                    <a:lstStyle/>
                    <a:p>
                      <a:pPr algn="l" fontAlgn="b">
                        <a:buNone/>
                      </a:pPr>
                      <a:r>
                        <a:rPr lang="da-DK" sz="900" u="none" strike="noStrike">
                          <a:effectLst/>
                        </a:rPr>
                        <a:t>Hus 130 m2</a:t>
                      </a: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ctr" fontAlgn="ctr">
                        <a:buNone/>
                      </a:pPr>
                      <a:r>
                        <a:rPr lang="da-DK" sz="900" u="none" strike="noStrike">
                          <a:effectLst/>
                        </a:rPr>
                        <a:t>                                  6.171 </a:t>
                      </a:r>
                      <a:endParaRPr lang="da-DK" sz="900" b="0" i="0" u="none" strike="noStrike">
                        <a:solidFill>
                          <a:srgbClr val="000000"/>
                        </a:solidFill>
                        <a:effectLst/>
                        <a:latin typeface="Aptos Narrow" panose="020B0004020202020204" pitchFamily="34" charset="0"/>
                      </a:endParaRPr>
                    </a:p>
                  </a:txBody>
                  <a:tcPr marL="3508" marR="3508" marT="3508" marB="0" anchor="ctr"/>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extLst>
                  <a:ext uri="{0D108BD9-81ED-4DB2-BD59-A6C34878D82A}">
                    <a16:rowId xmlns:a16="http://schemas.microsoft.com/office/drawing/2014/main" val="227287168"/>
                  </a:ext>
                </a:extLst>
              </a:tr>
              <a:tr h="210279">
                <a:tc>
                  <a:txBody>
                    <a:bodyPr/>
                    <a:lstStyle/>
                    <a:p>
                      <a:pPr algn="l" fontAlgn="b">
                        <a:buNone/>
                      </a:pPr>
                      <a:r>
                        <a:rPr lang="da-DK" sz="900" u="none" strike="noStrike">
                          <a:effectLst/>
                        </a:rPr>
                        <a:t>Hus 160 m2 (gennemsnitshuset i grundejerforeningen)</a:t>
                      </a: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ctr" fontAlgn="ctr">
                        <a:buNone/>
                      </a:pPr>
                      <a:r>
                        <a:rPr lang="da-DK" sz="900" u="none" strike="noStrike">
                          <a:effectLst/>
                        </a:rPr>
                        <a:t>                                  7.595 </a:t>
                      </a:r>
                      <a:endParaRPr lang="da-DK" sz="900" b="0" i="0" u="none" strike="noStrike">
                        <a:solidFill>
                          <a:srgbClr val="000000"/>
                        </a:solidFill>
                        <a:effectLst/>
                        <a:latin typeface="Aptos Narrow" panose="020B0004020202020204" pitchFamily="34" charset="0"/>
                      </a:endParaRPr>
                    </a:p>
                  </a:txBody>
                  <a:tcPr marL="3508" marR="3508" marT="3508" marB="0" anchor="ctr"/>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extLst>
                  <a:ext uri="{0D108BD9-81ED-4DB2-BD59-A6C34878D82A}">
                    <a16:rowId xmlns:a16="http://schemas.microsoft.com/office/drawing/2014/main" val="1334739602"/>
                  </a:ext>
                </a:extLst>
              </a:tr>
              <a:tr h="210279">
                <a:tc>
                  <a:txBody>
                    <a:bodyPr/>
                    <a:lstStyle/>
                    <a:p>
                      <a:pPr algn="l" fontAlgn="b">
                        <a:buNone/>
                      </a:pPr>
                      <a:r>
                        <a:rPr lang="da-DK" sz="900" u="none" strike="noStrike">
                          <a:effectLst/>
                        </a:rPr>
                        <a:t>Hus 200 m2</a:t>
                      </a: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ctr" fontAlgn="ctr">
                        <a:buNone/>
                      </a:pPr>
                      <a:r>
                        <a:rPr lang="da-DK" sz="900" u="none" strike="noStrike">
                          <a:effectLst/>
                        </a:rPr>
                        <a:t>                                  9.494 </a:t>
                      </a:r>
                      <a:endParaRPr lang="da-DK" sz="900" b="0" i="0" u="none" strike="noStrike">
                        <a:solidFill>
                          <a:srgbClr val="000000"/>
                        </a:solidFill>
                        <a:effectLst/>
                        <a:latin typeface="Aptos Narrow" panose="020B0004020202020204" pitchFamily="34" charset="0"/>
                      </a:endParaRPr>
                    </a:p>
                  </a:txBody>
                  <a:tcPr marL="3508" marR="3508" marT="3508" marB="0" anchor="ctr"/>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extLst>
                  <a:ext uri="{0D108BD9-81ED-4DB2-BD59-A6C34878D82A}">
                    <a16:rowId xmlns:a16="http://schemas.microsoft.com/office/drawing/2014/main" val="3941469881"/>
                  </a:ext>
                </a:extLst>
              </a:tr>
              <a:tr h="139715">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ctr" fontAlgn="ctr">
                        <a:buNone/>
                      </a:pPr>
                      <a:endParaRPr lang="da-DK" sz="900" b="0" i="0" u="none" strike="noStrike">
                        <a:solidFill>
                          <a:srgbClr val="000000"/>
                        </a:solidFill>
                        <a:effectLst/>
                        <a:latin typeface="Aptos Narrow" panose="020B0004020202020204" pitchFamily="34" charset="0"/>
                      </a:endParaRPr>
                    </a:p>
                  </a:txBody>
                  <a:tcPr marL="3508" marR="3508" marT="3508" marB="0" anchor="ctr"/>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a:solidFill>
                          <a:srgbClr val="000000"/>
                        </a:solidFill>
                        <a:effectLst/>
                        <a:latin typeface="Aptos Narrow" panose="020B0004020202020204" pitchFamily="34" charset="0"/>
                      </a:endParaRPr>
                    </a:p>
                  </a:txBody>
                  <a:tcPr marL="3508" marR="3508" marT="3508" marB="0" anchor="b"/>
                </a:tc>
                <a:tc>
                  <a:txBody>
                    <a:bodyPr/>
                    <a:lstStyle/>
                    <a:p>
                      <a:pPr algn="l" fontAlgn="b">
                        <a:buNone/>
                      </a:pPr>
                      <a:endParaRPr lang="da-DK" sz="900" b="0" i="0" u="none" strike="noStrike" dirty="0">
                        <a:solidFill>
                          <a:srgbClr val="000000"/>
                        </a:solidFill>
                        <a:effectLst/>
                        <a:latin typeface="Aptos Narrow" panose="020B0004020202020204" pitchFamily="34" charset="0"/>
                      </a:endParaRPr>
                    </a:p>
                  </a:txBody>
                  <a:tcPr marL="3508" marR="3508" marT="3508" marB="0" anchor="b"/>
                </a:tc>
                <a:extLst>
                  <a:ext uri="{0D108BD9-81ED-4DB2-BD59-A6C34878D82A}">
                    <a16:rowId xmlns:a16="http://schemas.microsoft.com/office/drawing/2014/main" val="3863701435"/>
                  </a:ext>
                </a:extLst>
              </a:tr>
            </a:tbl>
          </a:graphicData>
        </a:graphic>
      </p:graphicFrame>
      <p:sp>
        <p:nvSpPr>
          <p:cNvPr id="5" name="Tekstfelt 4">
            <a:extLst>
              <a:ext uri="{FF2B5EF4-FFF2-40B4-BE49-F238E27FC236}">
                <a16:creationId xmlns:a16="http://schemas.microsoft.com/office/drawing/2014/main" id="{51600ED8-9FD5-12FC-7BC0-1B25E82F0631}"/>
              </a:ext>
            </a:extLst>
          </p:cNvPr>
          <p:cNvSpPr txBox="1"/>
          <p:nvPr/>
        </p:nvSpPr>
        <p:spPr>
          <a:xfrm>
            <a:off x="1093730" y="446084"/>
            <a:ext cx="7139006" cy="1143070"/>
          </a:xfrm>
          <a:prstGeom prst="rect">
            <a:avLst/>
          </a:prstGeom>
          <a:noFill/>
        </p:spPr>
        <p:txBody>
          <a:bodyPr wrap="none" rtlCol="0">
            <a:spAutoFit/>
          </a:bodyPr>
          <a:lstStyle/>
          <a:p>
            <a:pPr>
              <a:lnSpc>
                <a:spcPct val="150000"/>
              </a:lnSpc>
            </a:pPr>
            <a:r>
              <a:rPr lang="da-DK" sz="2400" b="1" dirty="0"/>
              <a:t>Vi (MFV) gennemfører selv renoveringen i eget regi.</a:t>
            </a:r>
          </a:p>
          <a:p>
            <a:pPr>
              <a:lnSpc>
                <a:spcPct val="150000"/>
              </a:lnSpc>
            </a:pPr>
            <a:r>
              <a:rPr lang="da-DK" sz="2400" b="1" dirty="0"/>
              <a:t>Forudsætning: Vi kan gøre det til samme pris som GFV.</a:t>
            </a:r>
          </a:p>
        </p:txBody>
      </p:sp>
      <p:sp>
        <p:nvSpPr>
          <p:cNvPr id="4" name="Pladsholder til sidefod 3">
            <a:extLst>
              <a:ext uri="{FF2B5EF4-FFF2-40B4-BE49-F238E27FC236}">
                <a16:creationId xmlns:a16="http://schemas.microsoft.com/office/drawing/2014/main" id="{C9CC0D84-BAAA-23CA-955C-CD2FB3350DFB}"/>
              </a:ext>
            </a:extLst>
          </p:cNvPr>
          <p:cNvSpPr>
            <a:spLocks noGrp="1"/>
          </p:cNvSpPr>
          <p:nvPr>
            <p:ph type="ftr" sz="quarter" idx="11"/>
          </p:nvPr>
        </p:nvSpPr>
        <p:spPr>
          <a:xfrm>
            <a:off x="3281363" y="6356352"/>
            <a:ext cx="3343275" cy="365125"/>
          </a:xfrm>
        </p:spPr>
        <p:txBody>
          <a:bodyPr/>
          <a:lstStyle/>
          <a:p>
            <a:r>
              <a:rPr lang="da-DK" sz="1400" dirty="0">
                <a:solidFill>
                  <a:schemeClr val="accent1">
                    <a:lumMod val="75000"/>
                  </a:schemeClr>
                </a:solidFill>
              </a:rPr>
              <a:t>MOSEDE FJERNVARMEVÆRK A.M.B.A.</a:t>
            </a:r>
            <a:endParaRPr lang="en-US" sz="1400" dirty="0">
              <a:solidFill>
                <a:schemeClr val="accent1">
                  <a:lumMod val="75000"/>
                </a:schemeClr>
              </a:solidFill>
            </a:endParaRPr>
          </a:p>
        </p:txBody>
      </p:sp>
    </p:spTree>
    <p:extLst>
      <p:ext uri="{BB962C8B-B14F-4D97-AF65-F5344CB8AC3E}">
        <p14:creationId xmlns:p14="http://schemas.microsoft.com/office/powerpoint/2010/main" val="37958475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a:extLst>
              <a:ext uri="{FF2B5EF4-FFF2-40B4-BE49-F238E27FC236}">
                <a16:creationId xmlns:a16="http://schemas.microsoft.com/office/drawing/2014/main" id="{6E473803-78E6-8764-D98B-EE73C7736A5A}"/>
              </a:ext>
            </a:extLst>
          </p:cNvPr>
          <p:cNvPicPr>
            <a:picLocks noChangeAspect="1"/>
          </p:cNvPicPr>
          <p:nvPr/>
        </p:nvPicPr>
        <p:blipFill>
          <a:blip r:embed="rId2"/>
          <a:srcRect l="17775" t="9497" r="16164" b="7215"/>
          <a:stretch>
            <a:fillRect/>
          </a:stretch>
        </p:blipFill>
        <p:spPr>
          <a:xfrm>
            <a:off x="675861" y="423181"/>
            <a:ext cx="8659895" cy="5937861"/>
          </a:xfrm>
          <a:prstGeom prst="rect">
            <a:avLst/>
          </a:prstGeom>
        </p:spPr>
      </p:pic>
      <p:sp>
        <p:nvSpPr>
          <p:cNvPr id="4" name="Tekstfelt 3">
            <a:extLst>
              <a:ext uri="{FF2B5EF4-FFF2-40B4-BE49-F238E27FC236}">
                <a16:creationId xmlns:a16="http://schemas.microsoft.com/office/drawing/2014/main" id="{24A0E466-CA16-5069-071E-8175FB5ED330}"/>
              </a:ext>
            </a:extLst>
          </p:cNvPr>
          <p:cNvSpPr txBox="1"/>
          <p:nvPr/>
        </p:nvSpPr>
        <p:spPr>
          <a:xfrm>
            <a:off x="6548967" y="1241425"/>
            <a:ext cx="2786789" cy="992836"/>
          </a:xfrm>
          <a:prstGeom prst="rect">
            <a:avLst/>
          </a:prstGeom>
          <a:noFill/>
        </p:spPr>
        <p:txBody>
          <a:bodyPr wrap="none" rtlCol="0">
            <a:spAutoFit/>
          </a:bodyPr>
          <a:lstStyle/>
          <a:p>
            <a:r>
              <a:rPr lang="da-DK" sz="1463" dirty="0"/>
              <a:t>Grøn = er ledninger som er skiftet.</a:t>
            </a:r>
          </a:p>
          <a:p>
            <a:r>
              <a:rPr lang="da-DK" sz="1463" dirty="0"/>
              <a:t>Rød = eksisterende ledninger</a:t>
            </a:r>
          </a:p>
          <a:p>
            <a:r>
              <a:rPr lang="da-DK" sz="1463" dirty="0"/>
              <a:t>Blå er ledninger lagt døde</a:t>
            </a:r>
          </a:p>
          <a:p>
            <a:endParaRPr lang="da-DK" sz="1463" dirty="0"/>
          </a:p>
        </p:txBody>
      </p:sp>
      <p:sp>
        <p:nvSpPr>
          <p:cNvPr id="2" name="Tekstfelt 1">
            <a:extLst>
              <a:ext uri="{FF2B5EF4-FFF2-40B4-BE49-F238E27FC236}">
                <a16:creationId xmlns:a16="http://schemas.microsoft.com/office/drawing/2014/main" id="{A4260676-0537-A694-C585-24BE93540AE0}"/>
              </a:ext>
            </a:extLst>
          </p:cNvPr>
          <p:cNvSpPr txBox="1"/>
          <p:nvPr/>
        </p:nvSpPr>
        <p:spPr>
          <a:xfrm>
            <a:off x="3859176" y="423181"/>
            <a:ext cx="1955215" cy="461665"/>
          </a:xfrm>
          <a:prstGeom prst="rect">
            <a:avLst/>
          </a:prstGeom>
          <a:noFill/>
        </p:spPr>
        <p:txBody>
          <a:bodyPr wrap="square" rtlCol="0">
            <a:spAutoFit/>
          </a:bodyPr>
          <a:lstStyle/>
          <a:p>
            <a:r>
              <a:rPr lang="da-DK" sz="2400" b="1" dirty="0"/>
              <a:t>Alternativer?</a:t>
            </a:r>
          </a:p>
        </p:txBody>
      </p:sp>
    </p:spTree>
    <p:extLst>
      <p:ext uri="{BB962C8B-B14F-4D97-AF65-F5344CB8AC3E}">
        <p14:creationId xmlns:p14="http://schemas.microsoft.com/office/powerpoint/2010/main" val="3842394086"/>
      </p:ext>
    </p:extLst>
  </p:cSld>
  <p:clrMapOvr>
    <a:masterClrMapping/>
  </p:clrMapOvr>
</p:sld>
</file>

<file path=ppt/theme/theme1.xml><?xml version="1.0" encoding="utf-8"?>
<a:theme xmlns:a="http://schemas.openxmlformats.org/drawingml/2006/main" name="Office-tema">
  <a:themeElements>
    <a:clrScheme name="Office-tema">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tema">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te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8550</TotalTime>
  <Words>1583</Words>
  <Application>Microsoft Office PowerPoint</Application>
  <PresentationFormat>A4-papir (210 x 297 mm)</PresentationFormat>
  <Paragraphs>176</Paragraphs>
  <Slides>15</Slides>
  <Notes>0</Notes>
  <HiddenSlides>0</HiddenSlides>
  <MMClips>0</MMClips>
  <ScaleCrop>false</ScaleCrop>
  <HeadingPairs>
    <vt:vector size="6" baseType="variant">
      <vt:variant>
        <vt:lpstr>Benyttede skrifttyper</vt:lpstr>
      </vt:variant>
      <vt:variant>
        <vt:i4>7</vt:i4>
      </vt:variant>
      <vt:variant>
        <vt:lpstr>Tema</vt:lpstr>
      </vt:variant>
      <vt:variant>
        <vt:i4>1</vt:i4>
      </vt:variant>
      <vt:variant>
        <vt:lpstr>Slidetitler</vt:lpstr>
      </vt:variant>
      <vt:variant>
        <vt:i4>15</vt:i4>
      </vt:variant>
    </vt:vector>
  </HeadingPairs>
  <TitlesOfParts>
    <vt:vector size="23" baseType="lpstr">
      <vt:lpstr>Aptos</vt:lpstr>
      <vt:lpstr>Aptos Narrow</vt:lpstr>
      <vt:lpstr>Arial</vt:lpstr>
      <vt:lpstr>Calibri</vt:lpstr>
      <vt:lpstr>Calibri Light</vt:lpstr>
      <vt:lpstr>Roboto</vt:lpstr>
      <vt:lpstr>Roboto Medium</vt:lpstr>
      <vt:lpstr>Office-tema</vt:lpstr>
      <vt:lpstr>PowerPoint-præsentation</vt:lpstr>
      <vt:lpstr>PowerPoint-præsentation</vt:lpstr>
      <vt:lpstr>PowerPoint-præsentation</vt:lpstr>
      <vt:lpstr>Oplæg til sammenlægning af</vt:lpstr>
      <vt:lpstr>Sammenlægning giver tryghed, overskud og stærkere muligheder for fremtiden</vt:lpstr>
      <vt:lpstr>Fremtidssikret fjernvarme med planlagt renovering af ledningsnet</vt:lpstr>
      <vt:lpstr>Mere stabile varmepriser og energirådgivning</vt:lpstr>
      <vt:lpstr>Andelshavere kan få tilbudt abonnementsordning på fjernvarmeanlægget</vt:lpstr>
      <vt:lpstr>4 eksempler på forbrugere i MFV</vt:lpstr>
      <vt:lpstr>Udvikling i varmeregninger (2024-2026)</vt:lpstr>
      <vt:lpstr>PowerPoint-præsentation</vt:lpstr>
      <vt:lpstr>Sammenlægning kan give lavere varmeregninger og stærkere økonomi</vt:lpstr>
      <vt:lpstr>PowerPoint-præsentation</vt:lpstr>
      <vt:lpstr>PowerPoint-præsentation</vt:lpstr>
      <vt:lpstr>PowerPoint-præsentation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PowerPoint-præsentation</dc:title>
  <dc:creator>Marie Ortvang</dc:creator>
  <cp:lastModifiedBy>Søren Møller-Damgaard</cp:lastModifiedBy>
  <cp:revision>269</cp:revision>
  <cp:lastPrinted>2024-03-28T23:11:45Z</cp:lastPrinted>
  <dcterms:created xsi:type="dcterms:W3CDTF">2022-06-17T06:08:34Z</dcterms:created>
  <dcterms:modified xsi:type="dcterms:W3CDTF">2026-10-11T11:50:46Z</dcterms:modified>
</cp:coreProperties>
</file>